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2" removePersonalInfoOnSave="1" saveSubsetFonts="1">
  <p:sldMasterIdLst>
    <p:sldMasterId id="2147483671" r:id="rId1"/>
  </p:sldMasterIdLst>
  <p:notesMasterIdLst>
    <p:notesMasterId r:id="rId4"/>
  </p:notesMasterIdLst>
  <p:handoutMasterIdLst>
    <p:handoutMasterId r:id="rId5"/>
  </p:handoutMasterIdLst>
  <p:sldIdLst>
    <p:sldId id="3274" r:id="rId2"/>
    <p:sldId id="3275" r:id="rId3"/>
  </p:sldIdLst>
  <p:sldSz cx="9906000" cy="6858000" type="A4"/>
  <p:notesSz cx="6735763" cy="9866313"/>
  <p:defaultTextStyle>
    <a:defPPr>
      <a:defRPr lang="en-US"/>
    </a:defPPr>
    <a:lvl1pPr algn="ctr" rtl="0" fontAlgn="base">
      <a:spcBef>
        <a:spcPct val="50000"/>
      </a:spcBef>
      <a:spcAft>
        <a:spcPct val="0"/>
      </a:spcAft>
      <a:buFont typeface="Wingdings" pitchFamily="2" charset="2"/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buFont typeface="Wingdings" pitchFamily="2" charset="2"/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buFont typeface="Wingdings" pitchFamily="2" charset="2"/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buFont typeface="Wingdings" pitchFamily="2" charset="2"/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buFont typeface="Wingdings" pitchFamily="2" charset="2"/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50">
          <p15:clr>
            <a:srgbClr val="A4A3A4"/>
          </p15:clr>
        </p15:guide>
        <p15:guide id="2" orient="horz" pos="3113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3483">
          <p15:clr>
            <a:srgbClr val="A4A3A4"/>
          </p15:clr>
        </p15:guide>
        <p15:guide id="6" pos="399">
          <p15:clr>
            <a:srgbClr val="A4A3A4"/>
          </p15:clr>
        </p15:guide>
        <p15:guide id="7" pos="5841">
          <p15:clr>
            <a:srgbClr val="A4A3A4"/>
          </p15:clr>
        </p15:guide>
        <p15:guide id="8" pos="3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3399FF"/>
    <a:srgbClr val="663300"/>
    <a:srgbClr val="FFCC00"/>
    <a:srgbClr val="FF99FF"/>
    <a:srgbClr val="CC99FF"/>
    <a:srgbClr val="9966FF"/>
    <a:srgbClr val="C37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5" autoAdjust="0"/>
    <p:restoredTop sz="86375" autoAdjust="0"/>
  </p:normalViewPr>
  <p:slideViewPr>
    <p:cSldViewPr snapToObjects="1">
      <p:cViewPr varScale="1">
        <p:scale>
          <a:sx n="73" d="100"/>
          <a:sy n="73" d="100"/>
        </p:scale>
        <p:origin x="1044" y="66"/>
      </p:cViewPr>
      <p:guideLst>
        <p:guide orient="horz" pos="2750"/>
        <p:guide orient="horz" pos="3113"/>
        <p:guide orient="horz" pos="1117"/>
        <p:guide orient="horz" pos="3884"/>
        <p:guide pos="3483"/>
        <p:guide pos="399"/>
        <p:guide pos="5841"/>
        <p:guide pos="3936"/>
      </p:guideLst>
    </p:cSldViewPr>
  </p:slideViewPr>
  <p:outlineViewPr>
    <p:cViewPr>
      <p:scale>
        <a:sx n="33" d="100"/>
        <a:sy n="33" d="100"/>
      </p:scale>
      <p:origin x="0" y="713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Objects="1">
      <p:cViewPr varScale="1">
        <p:scale>
          <a:sx n="79" d="100"/>
          <a:sy n="79" d="100"/>
        </p:scale>
        <p:origin x="-2142" y="-90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>
            <a:lvl1pPr algn="l" defTabSz="918574">
              <a:spcBef>
                <a:spcPct val="0"/>
              </a:spcBef>
              <a:buFontTx/>
              <a:buNone/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>
            <a:lvl1pPr algn="r" defTabSz="918574">
              <a:spcBef>
                <a:spcPct val="0"/>
              </a:spcBef>
              <a:buFontTx/>
              <a:buNone/>
              <a:defRPr sz="900"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b" anchorCtr="0" compatLnSpc="1">
            <a:prstTxWarp prst="textNoShape">
              <a:avLst/>
            </a:prstTxWarp>
          </a:bodyPr>
          <a:lstStyle>
            <a:lvl1pPr algn="l" defTabSz="918574">
              <a:spcBef>
                <a:spcPct val="0"/>
              </a:spcBef>
              <a:buFontTx/>
              <a:buNone/>
              <a:defRPr sz="900">
                <a:cs typeface="Arial" charset="0"/>
              </a:defRPr>
            </a:lvl1pPr>
          </a:lstStyle>
          <a:p>
            <a:pPr>
              <a:defRPr/>
            </a:pPr>
            <a:r>
              <a:rPr lang="ja-JP" altLang="en-US"/>
              <a:t>IBM Confidential</a:t>
            </a:r>
            <a:endParaRPr lang="en-US" altLang="ja-JP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b" anchorCtr="0" compatLnSpc="1">
            <a:prstTxWarp prst="textNoShape">
              <a:avLst/>
            </a:prstTxWarp>
          </a:bodyPr>
          <a:lstStyle>
            <a:lvl1pPr algn="r" defTabSz="918574">
              <a:spcBef>
                <a:spcPct val="0"/>
              </a:spcBef>
              <a:buFontTx/>
              <a:buNone/>
              <a:defRPr sz="900">
                <a:cs typeface="Arial" charset="0"/>
              </a:defRPr>
            </a:lvl1pPr>
          </a:lstStyle>
          <a:p>
            <a:pPr>
              <a:defRPr/>
            </a:pPr>
            <a:fld id="{A5EF5510-B047-4E2E-8300-C40B5B10273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3373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>
            <a:lvl1pPr algn="l" defTabSz="918574">
              <a:spcBef>
                <a:spcPct val="0"/>
              </a:spcBef>
              <a:buFontTx/>
              <a:buNone/>
              <a:defRPr sz="1000" b="1"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>
            <a:lvl1pPr algn="r" defTabSz="918574">
              <a:spcBef>
                <a:spcPct val="0"/>
              </a:spcBef>
              <a:buFontTx/>
              <a:buNone/>
              <a:defRPr sz="900"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b" anchorCtr="0" compatLnSpc="1">
            <a:prstTxWarp prst="textNoShape">
              <a:avLst/>
            </a:prstTxWarp>
          </a:bodyPr>
          <a:lstStyle>
            <a:lvl1pPr algn="r" defTabSz="918574">
              <a:spcBef>
                <a:spcPct val="0"/>
              </a:spcBef>
              <a:buFontTx/>
              <a:buNone/>
              <a:defRPr sz="900">
                <a:cs typeface="Arial" charset="0"/>
              </a:defRPr>
            </a:lvl1pPr>
          </a:lstStyle>
          <a:p>
            <a:pPr>
              <a:defRPr/>
            </a:pPr>
            <a:fld id="{30CC0F8E-135F-4CD5-9727-58035EFDED9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3306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hidden">
          <a:xfrm>
            <a:off x="0" y="5257800"/>
            <a:ext cx="9906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endParaRPr lang="ja-JP" altLang="en-US" smtClean="0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hidden">
          <a:xfrm>
            <a:off x="0" y="0"/>
            <a:ext cx="9906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endParaRPr lang="ja-JP" altLang="en-US" sz="1400" smtClean="0"/>
          </a:p>
        </p:txBody>
      </p:sp>
      <p:sp>
        <p:nvSpPr>
          <p:cNvPr id="1436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105025" y="4343400"/>
            <a:ext cx="4705350" cy="895350"/>
          </a:xfrm>
        </p:spPr>
        <p:txBody>
          <a:bodyPr lIns="91440" tIns="18000" rIns="91440"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 altLang="ja-JP"/>
              <a:t>Enter Subtitle and Date Here</a:t>
            </a:r>
          </a:p>
          <a:p>
            <a:endParaRPr lang="ja-JP" altLang="en-US"/>
          </a:p>
        </p:txBody>
      </p:sp>
      <p:sp>
        <p:nvSpPr>
          <p:cNvPr id="14366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2109787" y="2244727"/>
            <a:ext cx="5778500" cy="1408113"/>
          </a:xfrm>
        </p:spPr>
        <p:txBody>
          <a:bodyPr lIns="91440" rIns="91440" bIns="45720" anchor="t"/>
          <a:lstStyle>
            <a:lvl1pPr>
              <a:defRPr sz="2900" b="0"/>
            </a:lvl1pPr>
          </a:lstStyle>
          <a:p>
            <a:r>
              <a:rPr lang="en-US" altLang="ja-JP"/>
              <a:t>Enter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23267466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C16DA-5A0C-42A9-94D1-E25A502B5139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1029282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6616" y="122238"/>
            <a:ext cx="2230437" cy="641191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22238"/>
            <a:ext cx="6538913" cy="641191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A4646-AC6A-4C78-B366-2501DC2294E9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411206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CD260-DE2C-46E7-97ED-D401E96282AB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720033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5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6568E-9ABE-4375-A353-010042D5064C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102190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341438"/>
            <a:ext cx="4381500" cy="5192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341438"/>
            <a:ext cx="4381500" cy="5192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7FFE4-35E2-426E-9DEB-7B926D8C4538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2688822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F655E-327E-4F00-AF0D-9392CA2B9CB5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3920261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771EF-0351-494D-B427-C69CE1FE0057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70785490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254B7-60FF-4D1C-9935-C1B3CC06C3AE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21832701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2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C7C60-D62F-484A-BB84-F468AFD958E6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98596530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17F9E-ED29-4168-A41D-DC9C12BC4E19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80569926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1650" y="122238"/>
            <a:ext cx="89154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Header text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341438"/>
            <a:ext cx="8915400" cy="503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Level One Text</a:t>
            </a:r>
          </a:p>
          <a:p>
            <a:pPr lvl="1"/>
            <a:r>
              <a:rPr lang="en-US" altLang="ja-JP" smtClean="0"/>
              <a:t>Level Two Text</a:t>
            </a:r>
          </a:p>
          <a:p>
            <a:pPr lvl="2"/>
            <a:r>
              <a:rPr lang="en-US" altLang="ja-JP" smtClean="0"/>
              <a:t>Level Three Text</a:t>
            </a:r>
          </a:p>
          <a:p>
            <a:pPr lvl="3"/>
            <a:r>
              <a:rPr lang="en-US" altLang="ja-JP" smtClean="0"/>
              <a:t>Level Four Text</a:t>
            </a:r>
          </a:p>
          <a:p>
            <a:pPr lvl="4"/>
            <a:r>
              <a:rPr lang="en-US" altLang="ja-JP" smtClean="0"/>
              <a:t>Level Five Text</a:t>
            </a:r>
          </a:p>
        </p:txBody>
      </p:sp>
      <p:sp>
        <p:nvSpPr>
          <p:cNvPr id="143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 rot="10800000" flipV="1">
            <a:off x="8553450" y="6372225"/>
            <a:ext cx="6921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6840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7AD874-B706-47CD-9496-9CDE497056B2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495300" y="63341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9pPr>
    </p:titleStyle>
    <p:bodyStyle>
      <a:lvl1pPr marL="192088" indent="-192088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185738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Ø"/>
        <a:defRPr kumimoji="1" sz="1400">
          <a:solidFill>
            <a:schemeClr val="tx1"/>
          </a:solidFill>
          <a:latin typeface="+mn-lt"/>
          <a:ea typeface="+mn-ea"/>
          <a:cs typeface="+mn-cs"/>
        </a:defRPr>
      </a:lvl2pPr>
      <a:lvl3pPr marL="768350" indent="-193675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ü"/>
        <a:defRPr kumimoji="1" sz="1200">
          <a:solidFill>
            <a:schemeClr val="tx1"/>
          </a:solidFill>
          <a:latin typeface="+mn-lt"/>
          <a:ea typeface="+mn-ea"/>
          <a:cs typeface="+mn-cs"/>
        </a:defRPr>
      </a:lvl3pPr>
      <a:lvl4pPr marL="1052513" indent="-180975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SimSun" pitchFamily="2" charset="-122"/>
        <a:buChar char="-"/>
        <a:defRPr kumimoji="1" sz="1000">
          <a:solidFill>
            <a:schemeClr val="tx1"/>
          </a:solidFill>
          <a:latin typeface="+mn-lt"/>
          <a:ea typeface="+mn-ea"/>
          <a:cs typeface="+mn-cs"/>
        </a:defRPr>
      </a:lvl4pPr>
      <a:lvl5pPr marL="1381125" indent="-146050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5pPr>
      <a:lvl6pPr marL="18383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6pPr>
      <a:lvl7pPr marL="22955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7pPr>
      <a:lvl8pPr marL="27527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8pPr>
      <a:lvl9pPr marL="32099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3375"/>
            <a:ext cx="8915400" cy="5030788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altLang="ja-JP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ja-JP" altLang="en-US" dirty="0" smtClean="0"/>
          </a:p>
        </p:txBody>
      </p:sp>
      <p:sp>
        <p:nvSpPr>
          <p:cNvPr id="3075" name="スライド番号プレースホルダ 3"/>
          <p:cNvSpPr>
            <a:spLocks noGrp="1"/>
          </p:cNvSpPr>
          <p:nvPr>
            <p:ph type="sldNum" sz="quarter" idx="10"/>
          </p:nvPr>
        </p:nvSpPr>
        <p:spPr>
          <a:xfrm rot="10800000" flipV="1">
            <a:off x="8553450" y="6453188"/>
            <a:ext cx="69215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itchFamily="2" charset="-122"/>
              <a:buChar char="-"/>
              <a:defRPr kumimoji="1" sz="10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ja-JP" altLang="en-US" smtClean="0"/>
              <a:t>１</a:t>
            </a:r>
            <a:endParaRPr kumimoji="0" lang="en-GB" altLang="ja-JP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1800" smtClean="0"/>
              <a:t>（スライドタイトル）</a:t>
            </a:r>
            <a:r>
              <a:rPr lang="en-US" altLang="ja-JP" sz="1800" smtClean="0"/>
              <a:t/>
            </a:r>
            <a:br>
              <a:rPr lang="en-US" altLang="ja-JP" sz="1800" smtClean="0"/>
            </a:br>
            <a:endParaRPr lang="ja-JP" altLang="en-US" sz="1800" smtClean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01650" y="954088"/>
            <a:ext cx="8915400" cy="649287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lIns="90000" tIns="46800" rIns="90000" bIns="46800"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itchFamily="2" charset="-122"/>
              <a:buChar char="-"/>
              <a:defRPr kumimoji="1" sz="10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 typeface="Wingdings" pitchFamily="2" charset="2"/>
              <a:buNone/>
            </a:pPr>
            <a:r>
              <a:rPr kumimoji="0" lang="ja-JP" altLang="en-US" sz="1800">
                <a:solidFill>
                  <a:schemeClr val="accent1"/>
                </a:solidFill>
              </a:rPr>
              <a:t>　　　　　　　　　　　　　　　　　　　　</a:t>
            </a: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501650" y="1844675"/>
            <a:ext cx="8928100" cy="410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1pPr>
            <a:lvl2pPr marL="614363" indent="-3429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marL="874713" indent="-3429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itchFamily="2" charset="-122"/>
              <a:buChar char="-"/>
              <a:defRPr kumimoji="1" sz="10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None/>
              <a:defRPr/>
            </a:pPr>
            <a:r>
              <a:rPr kumimoji="0" lang="ja-JP" altLang="en-US" sz="1800" b="1" dirty="0" smtClean="0"/>
              <a:t>（１） ○○○○について</a:t>
            </a:r>
            <a:endParaRPr kumimoji="0" lang="en-US" altLang="ja-JP" sz="1800" b="1" dirty="0" smtClean="0"/>
          </a:p>
          <a:p>
            <a:pPr marL="0" indent="0"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None/>
              <a:defRPr/>
            </a:pPr>
            <a:r>
              <a:rPr kumimoji="0" lang="ja-JP" altLang="en-US" sz="1800" b="1" u="sng" dirty="0" smtClean="0"/>
              <a:t>　①　○○○○○○○○</a:t>
            </a:r>
            <a:endParaRPr kumimoji="0" lang="ja-JP" altLang="en-US" sz="1800" dirty="0" smtClean="0"/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itchFamily="2" charset="2"/>
              <a:buNone/>
              <a:defRPr/>
            </a:pPr>
            <a:r>
              <a:rPr kumimoji="0" lang="en-US" altLang="ja-JP" sz="1800" dirty="0" err="1" smtClean="0"/>
              <a:t>a.XXXXXXXXXXXX</a:t>
            </a:r>
            <a:endParaRPr kumimoji="0" lang="en-US" altLang="ja-JP" sz="1800" dirty="0" smtClean="0"/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itchFamily="2" charset="2"/>
              <a:buNone/>
              <a:defRPr/>
            </a:pPr>
            <a:r>
              <a:rPr kumimoji="0" lang="en-US" altLang="ja-JP" sz="1800" dirty="0" err="1" smtClean="0"/>
              <a:t>b.XXXXXXXXXXXX</a:t>
            </a:r>
            <a:r>
              <a:rPr kumimoji="0" lang="ja-JP" altLang="en-US" sz="1800" dirty="0" smtClean="0"/>
              <a:t> </a:t>
            </a:r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itchFamily="2" charset="2"/>
              <a:buNone/>
              <a:defRPr/>
            </a:pPr>
            <a:r>
              <a:rPr kumimoji="0" lang="en-US" altLang="ja-JP" sz="1800" dirty="0" err="1" smtClean="0"/>
              <a:t>c.XXXXX</a:t>
            </a:r>
            <a:endParaRPr lang="en-US" altLang="ja-JP" sz="18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kumimoji="0" lang="ja-JP" altLang="en-US" sz="1800" b="1" u="sng" dirty="0" smtClean="0"/>
          </a:p>
          <a:p>
            <a:pPr marL="0" indent="0"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None/>
              <a:defRPr/>
            </a:pPr>
            <a:r>
              <a:rPr kumimoji="0" lang="ja-JP" altLang="en-US" sz="1800" b="1" u="sng" dirty="0" smtClean="0"/>
              <a:t>　②　○○○○○○○○</a:t>
            </a:r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itchFamily="2" charset="2"/>
              <a:buNone/>
              <a:defRPr/>
            </a:pPr>
            <a:r>
              <a:rPr kumimoji="0" lang="en-US" altLang="ja-JP" sz="1800" dirty="0" err="1" smtClean="0"/>
              <a:t>a.XXXXXXXXXXXX</a:t>
            </a:r>
            <a:endParaRPr kumimoji="0" lang="en-US" altLang="ja-JP" sz="1800" dirty="0" smtClean="0"/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itchFamily="2" charset="2"/>
              <a:buNone/>
              <a:defRPr/>
            </a:pPr>
            <a:r>
              <a:rPr kumimoji="0" lang="en-US" altLang="ja-JP" sz="1800" dirty="0" err="1" smtClean="0"/>
              <a:t>b.XXXXXXXXXXXX</a:t>
            </a:r>
            <a:r>
              <a:rPr kumimoji="0" lang="ja-JP" altLang="en-US" sz="1800" dirty="0" smtClean="0"/>
              <a:t>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kumimoji="0" lang="ja-JP" altLang="en-US" sz="1800" b="1" u="sng" dirty="0" smtClean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Char char="n"/>
              <a:defRPr/>
            </a:pPr>
            <a:r>
              <a:rPr kumimoji="0" lang="ja-JP" altLang="en-US" sz="1800" b="1" u="sng" dirty="0" smtClean="0"/>
              <a:t>連絡先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 smtClean="0"/>
              <a:t>担当者名　</a:t>
            </a:r>
            <a:r>
              <a:rPr kumimoji="0" lang="en-US" altLang="ja-JP" sz="1800" dirty="0" smtClean="0"/>
              <a:t>XX</a:t>
            </a:r>
            <a:r>
              <a:rPr kumimoji="0" lang="ja-JP" altLang="en-US" sz="1800" dirty="0" smtClean="0"/>
              <a:t>　</a:t>
            </a:r>
            <a:r>
              <a:rPr kumimoji="0" lang="en-US" altLang="ja-JP" sz="1800" dirty="0" smtClean="0"/>
              <a:t>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 smtClean="0"/>
              <a:t>電話（ＦＡＸ）　</a:t>
            </a:r>
            <a:r>
              <a:rPr kumimoji="0" lang="en-US" altLang="ja-JP" sz="1800" dirty="0" smtClean="0"/>
              <a:t>XX</a:t>
            </a:r>
            <a:r>
              <a:rPr kumimoji="0" lang="ja-JP" altLang="en-US" sz="1800" dirty="0" err="1" smtClean="0"/>
              <a:t>ー</a:t>
            </a:r>
            <a:r>
              <a:rPr kumimoji="0" lang="en-US" altLang="ja-JP" sz="1800" dirty="0" smtClean="0"/>
              <a:t>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 smtClean="0"/>
              <a:t>メールアドレス　</a:t>
            </a:r>
            <a:r>
              <a:rPr kumimoji="0" lang="en-US" altLang="ja-JP" sz="1800" dirty="0" smtClean="0"/>
              <a:t>XXX</a:t>
            </a:r>
            <a:r>
              <a:rPr kumimoji="0" lang="ja-JP" altLang="en-US" sz="1800" dirty="0" smtClean="0"/>
              <a:t>＠</a:t>
            </a:r>
            <a:r>
              <a:rPr kumimoji="0" lang="en-US" altLang="ja-JP" sz="1800" dirty="0" smtClean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sz="1800" dirty="0" smtClean="0"/>
          </a:p>
        </p:txBody>
      </p:sp>
      <p:sp>
        <p:nvSpPr>
          <p:cNvPr id="3079" name="AutoShape 9"/>
          <p:cNvSpPr>
            <a:spLocks noChangeArrowheads="1"/>
          </p:cNvSpPr>
          <p:nvPr/>
        </p:nvSpPr>
        <p:spPr bwMode="auto">
          <a:xfrm>
            <a:off x="3657600" y="122238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itchFamily="2" charset="-122"/>
              <a:buChar char="-"/>
              <a:defRPr kumimoji="1" sz="10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評価項目一覧（提案要求事項一覧及び添付資料）の提案書目次と整合させる</a:t>
            </a:r>
          </a:p>
        </p:txBody>
      </p:sp>
      <p:cxnSp>
        <p:nvCxnSpPr>
          <p:cNvPr id="3080" name="直線矢印コネクタ 32"/>
          <p:cNvCxnSpPr>
            <a:cxnSpLocks noChangeShapeType="1"/>
          </p:cNvCxnSpPr>
          <p:nvPr/>
        </p:nvCxnSpPr>
        <p:spPr bwMode="auto">
          <a:xfrm flipH="1" flipV="1">
            <a:off x="2289175" y="279400"/>
            <a:ext cx="1439863" cy="103188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1" name="正方形/長方形 3"/>
          <p:cNvSpPr>
            <a:spLocks noChangeArrowheads="1"/>
          </p:cNvSpPr>
          <p:nvPr/>
        </p:nvSpPr>
        <p:spPr bwMode="auto">
          <a:xfrm>
            <a:off x="495300" y="4797425"/>
            <a:ext cx="4470400" cy="1655763"/>
          </a:xfrm>
          <a:prstGeom prst="rect">
            <a:avLst/>
          </a:prstGeom>
          <a:noFill/>
          <a:ln w="635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082" name="AutoShape 9"/>
          <p:cNvSpPr>
            <a:spLocks noChangeArrowheads="1"/>
          </p:cNvSpPr>
          <p:nvPr/>
        </p:nvSpPr>
        <p:spPr bwMode="auto">
          <a:xfrm>
            <a:off x="4456430" y="1896785"/>
            <a:ext cx="5327650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itchFamily="2" charset="-122"/>
              <a:buChar char="-"/>
              <a:defRPr kumimoji="1" sz="10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chemeClr val="accent1"/>
                </a:solidFill>
              </a:rPr>
              <a:t>評価項目一覧を参照して提案書を作成する。</a:t>
            </a: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chemeClr val="accent1"/>
                </a:solidFill>
              </a:rPr>
              <a:t>ア．提案要求事項欄で求められている内容　</a:t>
            </a: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chemeClr val="accent1"/>
                </a:solidFill>
              </a:rPr>
              <a:t>　について具体的に記述する。</a:t>
            </a: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None/>
            </a:pPr>
            <a:r>
              <a:rPr kumimoji="0" lang="ja-JP" altLang="en-US" sz="2000" dirty="0">
                <a:solidFill>
                  <a:schemeClr val="accent1"/>
                </a:solidFill>
              </a:rPr>
              <a:t>イ．評価の観点欄に記載の基礎点及び加点</a:t>
            </a: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None/>
            </a:pPr>
            <a:r>
              <a:rPr kumimoji="0" lang="ja-JP" altLang="en-US" sz="2000" dirty="0">
                <a:solidFill>
                  <a:schemeClr val="accent1"/>
                </a:solidFill>
              </a:rPr>
              <a:t>　のポイントに対応した提案を記述する。特</a:t>
            </a: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None/>
            </a:pPr>
            <a:r>
              <a:rPr kumimoji="0" lang="ja-JP" altLang="en-US" sz="2000" dirty="0">
                <a:solidFill>
                  <a:schemeClr val="accent1"/>
                </a:solidFill>
              </a:rPr>
              <a:t>　に、評価区分欄が「必須」となっている事項</a:t>
            </a: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None/>
            </a:pPr>
            <a:r>
              <a:rPr kumimoji="0" lang="ja-JP" altLang="en-US" sz="2000" dirty="0">
                <a:solidFill>
                  <a:schemeClr val="accent1"/>
                </a:solidFill>
              </a:rPr>
              <a:t>　については必ず記述すること。</a:t>
            </a:r>
            <a:r>
              <a:rPr kumimoji="0" lang="en-US" altLang="ja-JP" sz="2000" dirty="0">
                <a:solidFill>
                  <a:schemeClr val="accent1"/>
                </a:solidFill>
              </a:rPr>
              <a:t/>
            </a:r>
            <a:br>
              <a:rPr kumimoji="0" lang="en-US" altLang="ja-JP" sz="2000" dirty="0">
                <a:solidFill>
                  <a:schemeClr val="accent1"/>
                </a:solidFill>
              </a:rPr>
            </a:br>
            <a:r>
              <a:rPr kumimoji="0" lang="en-US" altLang="ja-JP" sz="2000" dirty="0">
                <a:solidFill>
                  <a:schemeClr val="accent1"/>
                </a:solidFill>
              </a:rPr>
              <a:t/>
            </a:r>
            <a:br>
              <a:rPr kumimoji="0" lang="en-US" altLang="ja-JP" sz="2000" dirty="0">
                <a:solidFill>
                  <a:schemeClr val="accent1"/>
                </a:solidFill>
              </a:rPr>
            </a:br>
            <a:r>
              <a:rPr kumimoji="0" lang="ja-JP" altLang="en-US" sz="2000" dirty="0">
                <a:solidFill>
                  <a:schemeClr val="accent1"/>
                </a:solidFill>
              </a:rPr>
              <a:t>ウ</a:t>
            </a:r>
            <a:r>
              <a:rPr kumimoji="0" lang="ja-JP" altLang="en-US" sz="2000" dirty="0" smtClean="0">
                <a:solidFill>
                  <a:schemeClr val="accent1"/>
                </a:solidFill>
              </a:rPr>
              <a:t>．九州経済産業局から</a:t>
            </a:r>
            <a:r>
              <a:rPr kumimoji="0" lang="ja-JP" altLang="en-US" sz="2000" dirty="0">
                <a:solidFill>
                  <a:schemeClr val="accent1"/>
                </a:solidFill>
              </a:rPr>
              <a:t>連絡が取れるよう</a:t>
            </a:r>
            <a:r>
              <a:rPr kumimoji="0" lang="ja-JP" altLang="en-US" sz="2000" dirty="0" smtClean="0">
                <a:solidFill>
                  <a:schemeClr val="accent1"/>
                </a:solidFill>
              </a:rPr>
              <a:t>、</a:t>
            </a:r>
            <a:endParaRPr kumimoji="0" lang="en-US" altLang="ja-JP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　</a:t>
            </a:r>
            <a:r>
              <a:rPr kumimoji="0" lang="ja-JP" altLang="en-US" sz="2000" smtClean="0">
                <a:solidFill>
                  <a:schemeClr val="accent1"/>
                </a:solidFill>
              </a:rPr>
              <a:t>提案書</a:t>
            </a:r>
            <a:r>
              <a:rPr kumimoji="0" lang="ja-JP" altLang="en-US" sz="2000" dirty="0" smtClean="0">
                <a:solidFill>
                  <a:schemeClr val="accent1"/>
                </a:solidFill>
              </a:rPr>
              <a:t>に</a:t>
            </a:r>
            <a:r>
              <a:rPr kumimoji="0" lang="ja-JP" altLang="en-US" sz="2000" dirty="0">
                <a:solidFill>
                  <a:schemeClr val="accent1"/>
                </a:solidFill>
              </a:rPr>
              <a:t>は連絡先（担当者名、電話番号、</a:t>
            </a: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itchFamily="2" charset="2"/>
              <a:buNone/>
            </a:pPr>
            <a:r>
              <a:rPr kumimoji="0" lang="ja-JP" altLang="en-US" sz="2000" dirty="0">
                <a:solidFill>
                  <a:schemeClr val="accent1"/>
                </a:solidFill>
              </a:rPr>
              <a:t>　</a:t>
            </a:r>
            <a:r>
              <a:rPr kumimoji="0" lang="en-US" altLang="ja-JP" sz="2000" dirty="0">
                <a:solidFill>
                  <a:schemeClr val="accent1"/>
                </a:solidFill>
              </a:rPr>
              <a:t>FAX</a:t>
            </a:r>
            <a:r>
              <a:rPr kumimoji="0" lang="ja-JP" altLang="en-US" sz="2000" dirty="0">
                <a:solidFill>
                  <a:schemeClr val="accent1"/>
                </a:solidFill>
              </a:rPr>
              <a:t>番号、及びメールアドレス）を明記する。</a:t>
            </a:r>
            <a:endParaRPr kumimoji="0" lang="en-US" altLang="ja-JP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2000" dirty="0">
              <a:solidFill>
                <a:schemeClr val="accent1"/>
              </a:solidFill>
            </a:endParaRPr>
          </a:p>
        </p:txBody>
      </p:sp>
      <p:cxnSp>
        <p:nvCxnSpPr>
          <p:cNvPr id="3083" name="直線矢印コネクタ 7"/>
          <p:cNvCxnSpPr>
            <a:cxnSpLocks noChangeShapeType="1"/>
          </p:cNvCxnSpPr>
          <p:nvPr/>
        </p:nvCxnSpPr>
        <p:spPr bwMode="auto">
          <a:xfrm flipH="1" flipV="1">
            <a:off x="3221038" y="1277938"/>
            <a:ext cx="1516062" cy="170815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直線矢印コネクタ 23"/>
          <p:cNvCxnSpPr>
            <a:cxnSpLocks noChangeShapeType="1"/>
          </p:cNvCxnSpPr>
          <p:nvPr/>
        </p:nvCxnSpPr>
        <p:spPr bwMode="auto">
          <a:xfrm flipH="1" flipV="1">
            <a:off x="3081338" y="2349500"/>
            <a:ext cx="1655762" cy="1584325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直線矢印コネクタ 25"/>
          <p:cNvCxnSpPr>
            <a:cxnSpLocks noChangeShapeType="1"/>
          </p:cNvCxnSpPr>
          <p:nvPr/>
        </p:nvCxnSpPr>
        <p:spPr bwMode="auto">
          <a:xfrm flipH="1" flipV="1">
            <a:off x="3081338" y="3897313"/>
            <a:ext cx="1655762" cy="36512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直線矢印コネクタ 7"/>
          <p:cNvCxnSpPr>
            <a:cxnSpLocks noChangeShapeType="1"/>
          </p:cNvCxnSpPr>
          <p:nvPr/>
        </p:nvCxnSpPr>
        <p:spPr bwMode="auto">
          <a:xfrm flipH="1">
            <a:off x="3978275" y="5445125"/>
            <a:ext cx="758825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121"/>
          <p:cNvSpPr txBox="1">
            <a:spLocks noChangeArrowheads="1"/>
          </p:cNvSpPr>
          <p:nvPr/>
        </p:nvSpPr>
        <p:spPr bwMode="auto">
          <a:xfrm>
            <a:off x="8553450" y="1557338"/>
            <a:ext cx="1250950" cy="474662"/>
          </a:xfrm>
          <a:prstGeom prst="rect">
            <a:avLst/>
          </a:prstGeom>
          <a:solidFill>
            <a:schemeClr val="accent2"/>
          </a:solidFill>
          <a:ln w="6350" algn="ctr">
            <a:solidFill>
              <a:schemeClr val="accent1"/>
            </a:solidFill>
            <a:miter lim="800000"/>
            <a:headEnd/>
            <a:tailEnd type="none" w="lg" len="lg"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ja-JP" alt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ポイント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 3"/>
          <p:cNvSpPr>
            <a:spLocks noGrp="1"/>
          </p:cNvSpPr>
          <p:nvPr>
            <p:ph type="sldNum" sz="quarter" idx="10"/>
          </p:nvPr>
        </p:nvSpPr>
        <p:spPr>
          <a:xfrm rot="10800000" flipV="1">
            <a:off x="8553450" y="6524625"/>
            <a:ext cx="69215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itchFamily="2" charset="-122"/>
              <a:buChar char="-"/>
              <a:defRPr kumimoji="1" sz="10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ja-JP" altLang="en-US" smtClean="0"/>
              <a:t>２</a:t>
            </a:r>
            <a:endParaRPr kumimoji="0" lang="en-GB" altLang="ja-JP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3375"/>
            <a:ext cx="8915400" cy="5030788"/>
          </a:xfrm>
        </p:spPr>
        <p:txBody>
          <a:bodyPr/>
          <a:lstStyle/>
          <a:p>
            <a:pPr eaLnBrk="1" hangingPunct="1"/>
            <a:endParaRPr lang="en-US" altLang="ja-JP" smtClean="0"/>
          </a:p>
        </p:txBody>
      </p:sp>
      <p:graphicFrame>
        <p:nvGraphicFramePr>
          <p:cNvPr id="4736005" name="Group 5"/>
          <p:cNvGraphicFramePr>
            <a:graphicFrameLocks noGrp="1"/>
          </p:cNvGraphicFramePr>
          <p:nvPr/>
        </p:nvGraphicFramePr>
        <p:xfrm>
          <a:off x="560388" y="2300288"/>
          <a:ext cx="8858250" cy="3848177"/>
        </p:xfrm>
        <a:graphic>
          <a:graphicData uri="http://schemas.openxmlformats.org/drawingml/2006/table">
            <a:tbl>
              <a:tblPr/>
              <a:tblGrid>
                <a:gridCol w="38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747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業務</a:t>
                      </a:r>
                    </a:p>
                  </a:txBody>
                  <a:tcPr marL="54001" marR="54001" marT="46823" marB="468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担当者のクラス別工数（人月）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月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工数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（業務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単位）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#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事業内容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#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業務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XXXX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XXX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XXX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XXX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(1)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●●●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①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× × × ×</a:t>
                      </a:r>
                      <a:endParaRPr kumimoji="0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②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× × × ×</a:t>
                      </a:r>
                      <a:endParaRPr kumimoji="0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(2)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○○○</a:t>
                      </a:r>
                      <a:endParaRPr kumimoji="0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①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②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　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3" marB="4682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合計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工数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L="54001" marR="54001" marT="46823" marB="468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3" marB="468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211" name="Rectangle 120"/>
          <p:cNvSpPr>
            <a:spLocks noChangeArrowheads="1"/>
          </p:cNvSpPr>
          <p:nvPr/>
        </p:nvSpPr>
        <p:spPr bwMode="auto">
          <a:xfrm>
            <a:off x="495300" y="954088"/>
            <a:ext cx="8921750" cy="649287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lIns="90000" tIns="46800" rIns="90000" bIns="46800"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itchFamily="2" charset="-122"/>
              <a:buChar char="-"/>
              <a:defRPr kumimoji="1" sz="10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 typeface="Wingdings" pitchFamily="2" charset="2"/>
              <a:buNone/>
            </a:pPr>
            <a:r>
              <a:rPr kumimoji="0" lang="ja-JP" altLang="en-US" sz="1800">
                <a:solidFill>
                  <a:schemeClr val="accent1"/>
                </a:solidFill>
              </a:rPr>
              <a:t>提案内容を履行するために必要な事業従事者のクラス別（例：主任研究者、研究者）の工数を、仕様書の事業内容等ごとに記述する。</a:t>
            </a:r>
          </a:p>
        </p:txBody>
      </p:sp>
      <p:sp>
        <p:nvSpPr>
          <p:cNvPr id="4736121" name="Text Box 121"/>
          <p:cNvSpPr txBox="1">
            <a:spLocks noChangeArrowheads="1"/>
          </p:cNvSpPr>
          <p:nvPr/>
        </p:nvSpPr>
        <p:spPr bwMode="auto">
          <a:xfrm>
            <a:off x="8167688" y="1724025"/>
            <a:ext cx="1250950" cy="474663"/>
          </a:xfrm>
          <a:prstGeom prst="rect">
            <a:avLst/>
          </a:prstGeom>
          <a:solidFill>
            <a:schemeClr val="accent2"/>
          </a:solidFill>
          <a:ln w="6350" algn="ctr">
            <a:solidFill>
              <a:schemeClr val="accent1"/>
            </a:solidFill>
            <a:miter lim="800000"/>
            <a:headEnd/>
            <a:tailEnd type="none" w="lg" len="lg"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ja-JP" alt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記述例</a:t>
            </a:r>
          </a:p>
        </p:txBody>
      </p:sp>
      <p:sp>
        <p:nvSpPr>
          <p:cNvPr id="421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01650" y="122238"/>
            <a:ext cx="89154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ja-JP" altLang="en-US" sz="1800" dirty="0"/>
              <a:t>（スライドタイトル）</a:t>
            </a:r>
            <a:r>
              <a:rPr lang="en-US" altLang="ja-JP" sz="1800" kern="0" dirty="0" smtClean="0"/>
              <a:t/>
            </a:r>
            <a:br>
              <a:rPr lang="en-US" altLang="ja-JP" sz="1800" kern="0" dirty="0" smtClean="0"/>
            </a:br>
            <a:endParaRPr lang="ja-JP" altLang="en-US" sz="1800" kern="0" dirty="0" smtClean="0"/>
          </a:p>
        </p:txBody>
      </p:sp>
      <p:sp>
        <p:nvSpPr>
          <p:cNvPr id="4215" name="AutoShape 9"/>
          <p:cNvSpPr>
            <a:spLocks noChangeArrowheads="1"/>
          </p:cNvSpPr>
          <p:nvPr/>
        </p:nvSpPr>
        <p:spPr bwMode="auto">
          <a:xfrm>
            <a:off x="3657600" y="122238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itchFamily="2" charset="-122"/>
              <a:buChar char="-"/>
              <a:defRPr kumimoji="1" sz="10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評価項目一覧（提案要求事項一覧及び添付資料）の提案書目次と整合させる</a:t>
            </a:r>
          </a:p>
        </p:txBody>
      </p:sp>
      <p:cxnSp>
        <p:nvCxnSpPr>
          <p:cNvPr id="4216" name="直線矢印コネクタ 32"/>
          <p:cNvCxnSpPr>
            <a:cxnSpLocks noChangeShapeType="1"/>
          </p:cNvCxnSpPr>
          <p:nvPr/>
        </p:nvCxnSpPr>
        <p:spPr bwMode="auto">
          <a:xfrm flipH="1" flipV="1">
            <a:off x="2686050" y="279400"/>
            <a:ext cx="1042988" cy="103188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BCS Template White Background">
  <a:themeElements>
    <a:clrScheme name="3_BCS Template White Background 1">
      <a:dk1>
        <a:srgbClr val="000000"/>
      </a:dk1>
      <a:lt1>
        <a:srgbClr val="FFFFFF"/>
      </a:lt1>
      <a:dk2>
        <a:srgbClr val="061DC8"/>
      </a:dk2>
      <a:lt2>
        <a:srgbClr val="727272"/>
      </a:lt2>
      <a:accent1>
        <a:srgbClr val="7889FB"/>
      </a:accent1>
      <a:accent2>
        <a:srgbClr val="C7CDFD"/>
      </a:accent2>
      <a:accent3>
        <a:srgbClr val="FFFFFF"/>
      </a:accent3>
      <a:accent4>
        <a:srgbClr val="000000"/>
      </a:accent4>
      <a:accent5>
        <a:srgbClr val="BEC4FD"/>
      </a:accent5>
      <a:accent6>
        <a:srgbClr val="B4BAE5"/>
      </a:accent6>
      <a:hlink>
        <a:srgbClr val="669900"/>
      </a:hlink>
      <a:folHlink>
        <a:srgbClr val="8CC800"/>
      </a:folHlink>
    </a:clrScheme>
    <a:fontScheme name="3_BCS Template White Background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  <a:cs typeface="Arial" charset="0"/>
          </a:defRPr>
        </a:defPPr>
      </a:lstStyle>
    </a:lnDef>
  </a:objectDefaults>
  <a:extraClrSchemeLst>
    <a:extraClrScheme>
      <a:clrScheme name="3_BCS Template White Background 1">
        <a:dk1>
          <a:srgbClr val="000000"/>
        </a:dk1>
        <a:lt1>
          <a:srgbClr val="FFFFFF"/>
        </a:lt1>
        <a:dk2>
          <a:srgbClr val="061DC8"/>
        </a:dk2>
        <a:lt2>
          <a:srgbClr val="727272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6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469</Words>
  <Application>Microsoft Office PowerPoint</Application>
  <PresentationFormat>A4 210 x 297 mm</PresentationFormat>
  <Paragraphs>108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SimSun</vt:lpstr>
      <vt:lpstr>Arial</vt:lpstr>
      <vt:lpstr>Wingdings</vt:lpstr>
      <vt:lpstr>3_BCS Template White Background</vt:lpstr>
      <vt:lpstr>（スライドタイトル）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2021-01-25T03:09:29Z</dcterms:created>
  <dcterms:modified xsi:type="dcterms:W3CDTF">2021-01-25T03:09:45Z</dcterms:modified>
</cp:coreProperties>
</file>