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6.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heme/theme7.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660" r:id="rId1"/>
    <p:sldMasterId id="2147483671" r:id="rId2"/>
    <p:sldMasterId id="2147483683" r:id="rId3"/>
    <p:sldMasterId id="2147483688" r:id="rId4"/>
    <p:sldMasterId id="2147483701" r:id="rId5"/>
    <p:sldMasterId id="2147483713" r:id="rId6"/>
  </p:sldMasterIdLst>
  <p:notesMasterIdLst>
    <p:notesMasterId r:id="rId14"/>
  </p:notesMasterIdLst>
  <p:sldIdLst>
    <p:sldId id="2147482841" r:id="rId7"/>
    <p:sldId id="2147482842" r:id="rId8"/>
    <p:sldId id="2147482843" r:id="rId9"/>
    <p:sldId id="2147482844" r:id="rId10"/>
    <p:sldId id="2147482845" r:id="rId11"/>
    <p:sldId id="2147482846" r:id="rId12"/>
    <p:sldId id="2147482847" r:id="rId1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7D2EA-B6BE-45D4-A0DA-643E5061E6F2}" v="186" dt="2024-08-07T11:52:00.0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82" autoAdjust="0"/>
    <p:restoredTop sz="96235" autoAdjust="0"/>
  </p:normalViewPr>
  <p:slideViewPr>
    <p:cSldViewPr snapToGrid="0">
      <p:cViewPr varScale="1">
        <p:scale>
          <a:sx n="79" d="100"/>
          <a:sy n="79" d="100"/>
        </p:scale>
        <p:origin x="96" y="876"/>
      </p:cViewPr>
      <p:guideLst>
        <p:guide orient="horz" pos="414"/>
        <p:guide pos="126"/>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0BACE71-6DF5-47DE-98A1-FC97B579FBAF}" type="datetimeFigureOut">
              <a:rPr kumimoji="1" lang="ja-JP" altLang="en-US" smtClean="0"/>
              <a:t>2026/5/21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7705F12-30B6-4DE8-91D7-84CC49DA3F1B}" type="slidenum">
              <a:rPr kumimoji="1" lang="ja-JP" altLang="en-US" smtClean="0"/>
              <a:t>‹#›</a:t>
            </a:fld>
            <a:endParaRPr kumimoji="1" lang="ja-JP" altLang="en-US"/>
          </a:p>
        </p:txBody>
      </p:sp>
    </p:spTree>
    <p:extLst>
      <p:ext uri="{BB962C8B-B14F-4D97-AF65-F5344CB8AC3E}">
        <p14:creationId xmlns:p14="http://schemas.microsoft.com/office/powerpoint/2010/main" val="5226007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3.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14.xml"/><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15.xml"/><Relationship Id="rId4" Type="http://schemas.openxmlformats.org/officeDocument/2006/relationships/image" Target="../media/image1.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16.xml"/><Relationship Id="rId4" Type="http://schemas.openxmlformats.org/officeDocument/2006/relationships/image" Target="../media/image1.emf"/></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18.xml"/><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19.xml"/><Relationship Id="rId4"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0.xml"/><Relationship Id="rId4" Type="http://schemas.openxmlformats.org/officeDocument/2006/relationships/image" Target="../media/image1.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1.xml"/><Relationship Id="rId4" Type="http://schemas.openxmlformats.org/officeDocument/2006/relationships/image" Target="../media/image1.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2.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3.xml"/><Relationship Id="rId4" Type="http://schemas.openxmlformats.org/officeDocument/2006/relationships/image" Target="../media/image1.emf"/></Relationships>
</file>

<file path=ppt/slideLayouts/_rels/slideLayout3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4.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5.xml"/><Relationship Id="rId4" Type="http://schemas.openxmlformats.org/officeDocument/2006/relationships/image" Target="../media/image3.emf"/></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26.xml"/><Relationship Id="rId4" Type="http://schemas.openxmlformats.org/officeDocument/2006/relationships/image" Target="../media/image1.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28.xml"/><Relationship Id="rId4" Type="http://schemas.openxmlformats.org/officeDocument/2006/relationships/image" Target="../media/image1.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29.xml"/><Relationship Id="rId4" Type="http://schemas.openxmlformats.org/officeDocument/2006/relationships/image" Target="../media/image1.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0.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1.xml"/><Relationship Id="rId4" Type="http://schemas.openxmlformats.org/officeDocument/2006/relationships/image" Target="../media/image1.emf"/></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2.xml"/><Relationship Id="rId4" Type="http://schemas.openxmlformats.org/officeDocument/2006/relationships/image" Target="../media/image1.emf"/></Relationships>
</file>

<file path=ppt/slideLayouts/_rels/slideLayout4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3.xml"/><Relationship Id="rId4" Type="http://schemas.openxmlformats.org/officeDocument/2006/relationships/image" Target="../media/image1.emf"/></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4.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35.xml"/><Relationship Id="rId4" Type="http://schemas.openxmlformats.org/officeDocument/2006/relationships/image" Target="../media/image3.emf"/></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37.xml"/><Relationship Id="rId4" Type="http://schemas.openxmlformats.org/officeDocument/2006/relationships/image" Target="../media/image1.emf"/></Relationships>
</file>

<file path=ppt/slideLayouts/_rels/slideLayout5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38.xml"/><Relationship Id="rId4" Type="http://schemas.openxmlformats.org/officeDocument/2006/relationships/image" Target="../media/image1.emf"/></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6.xml"/><Relationship Id="rId1" Type="http://schemas.openxmlformats.org/officeDocument/2006/relationships/tags" Target="../tags/tag39.xml"/><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3233324211"/>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419273574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a:prstGeom prst="rect">
            <a:avLst/>
          </a:prstGeo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a:xfrm>
            <a:off x="-10695" y="6520260"/>
            <a:ext cx="2311400" cy="365125"/>
          </a:xfrm>
          <a:prstGeom prst="rect">
            <a:avLst/>
          </a:prstGeom>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a:xfrm>
            <a:off x="3392827" y="6525345"/>
            <a:ext cx="31369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7605295" y="6525345"/>
            <a:ext cx="2311400" cy="365125"/>
          </a:xfrm>
          <a:prstGeom prst="rect">
            <a:avLst/>
          </a:prstGeom>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29301767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44974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2026/5/21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4932214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430" y="2624627"/>
            <a:ext cx="9916430" cy="611516"/>
          </a:xfrm>
        </p:spPr>
        <p:txBody>
          <a:bodyPr wrap="square" anchor="t" anchorCtr="0">
            <a:spAutoFit/>
          </a:bodyPr>
          <a:lstStyle>
            <a:lvl1pPr algn="just">
              <a:defRPr lang="ja-JP" altLang="en-US" sz="34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スライド番号プレースホルダー 4"/>
          <p:cNvSpPr>
            <a:spLocks noGrp="1"/>
          </p:cNvSpPr>
          <p:nvPr>
            <p:ph type="sldNum" sz="quarter" idx="12"/>
          </p:nvPr>
        </p:nvSpPr>
        <p:spPr>
          <a:xfrm>
            <a:off x="7594599" y="6566867"/>
            <a:ext cx="2311401" cy="365125"/>
          </a:xfrm>
        </p:spPr>
        <p:txBody>
          <a:bodyPr/>
          <a:lstStyle>
            <a:lvl1pPr>
              <a:defRPr sz="1200">
                <a:solidFill>
                  <a:schemeClr val="tx1"/>
                </a:solidFill>
                <a:latin typeface="メイリオ" panose="020B0604030504040204" pitchFamily="50" charset="-128"/>
                <a:ea typeface="メイリオ"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34661896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メッセージ箇条書き1">
    <p:spTree>
      <p:nvGrpSpPr>
        <p:cNvPr id="1" name=""/>
        <p:cNvGrpSpPr/>
        <p:nvPr/>
      </p:nvGrpSpPr>
      <p:grpSpPr>
        <a:xfrm>
          <a:off x="0" y="0"/>
          <a:ext cx="0" cy="0"/>
          <a:chOff x="0" y="0"/>
          <a:chExt cx="0" cy="0"/>
        </a:xfrm>
      </p:grpSpPr>
      <p:sp>
        <p:nvSpPr>
          <p:cNvPr id="2" name="タイトル 1"/>
          <p:cNvSpPr>
            <a:spLocks noGrp="1"/>
          </p:cNvSpPr>
          <p:nvPr>
            <p:ph type="title"/>
          </p:nvPr>
        </p:nvSpPr>
        <p:spPr>
          <a:xfrm>
            <a:off x="237000" y="433817"/>
            <a:ext cx="9432000" cy="360000"/>
          </a:xfrm>
          <a:prstGeom prst="rect">
            <a:avLst/>
          </a:prstGeom>
        </p:spPr>
        <p:txBody>
          <a:bodyPr/>
          <a:lstStyle/>
          <a:p>
            <a:r>
              <a:rPr kumimoji="1" lang="ja-JP" altLang="en-US"/>
              <a:t>マスター タイトルの書式設定</a:t>
            </a:r>
          </a:p>
        </p:txBody>
      </p:sp>
      <p:sp>
        <p:nvSpPr>
          <p:cNvPr id="7" name="テキスト プレースホルダー 6"/>
          <p:cNvSpPr>
            <a:spLocks noGrp="1"/>
          </p:cNvSpPr>
          <p:nvPr>
            <p:ph type="body" sz="quarter" idx="13"/>
          </p:nvPr>
        </p:nvSpPr>
        <p:spPr>
          <a:xfrm>
            <a:off x="237000" y="1016732"/>
            <a:ext cx="9432000" cy="576000"/>
          </a:xfrm>
          <a:prstGeom prst="rect">
            <a:avLst/>
          </a:prstGeom>
        </p:spPr>
        <p:txBody>
          <a:bodyPr tIns="0"/>
          <a:lstStyle>
            <a:lvl1pPr marL="180000" indent="-180000">
              <a:spcAft>
                <a:spcPts val="300"/>
              </a:spcAft>
              <a:buClr>
                <a:schemeClr val="tx1"/>
              </a:buClr>
              <a:buFont typeface="Arial" panose="020B0604020202020204" pitchFamily="34" charset="0"/>
              <a:buChar char="•"/>
              <a:defRPr sz="1600"/>
            </a:lvl1pPr>
            <a:lvl5pPr marL="1828800" indent="0">
              <a:buNone/>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3"/>
          <p:cNvSpPr txBox="1">
            <a:spLocks/>
          </p:cNvSpPr>
          <p:nvPr/>
        </p:nvSpPr>
        <p:spPr>
          <a:xfrm>
            <a:off x="9084425" y="6551706"/>
            <a:ext cx="914400" cy="306294"/>
          </a:xfrm>
          <a:prstGeom prst="rect">
            <a:avLst/>
          </a:prstGeom>
        </p:spPr>
        <p:txBody>
          <a:bodyPr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1400" kern="1200">
                <a:solidFill>
                  <a:schemeClr val="tx1"/>
                </a:solidFill>
                <a:latin typeface="+mn-lt"/>
                <a:ea typeface="+mn-ea"/>
                <a:cs typeface="+mn-cs"/>
              </a:defRPr>
            </a:lvl1pPr>
            <a:lvl2pPr marL="452438" indent="-273050" algn="ctr" defTabSz="914400" rtl="0" eaLnBrk="1" latinLnBrk="0" hangingPunct="1">
              <a:lnSpc>
                <a:spcPct val="90000"/>
              </a:lnSpc>
              <a:spcBef>
                <a:spcPts val="500"/>
              </a:spcBef>
              <a:buFont typeface="Meiryo UI" panose="020B0604030504040204" pitchFamily="50" charset="-128"/>
              <a:buChar char="—"/>
              <a:defRPr kumimoji="1" sz="1400" kern="1200">
                <a:solidFill>
                  <a:schemeClr val="tx1"/>
                </a:solidFill>
                <a:latin typeface="+mn-lt"/>
                <a:ea typeface="+mn-ea"/>
                <a:cs typeface="+mn-cs"/>
              </a:defRPr>
            </a:lvl2pPr>
            <a:lvl3pPr marL="11430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3pPr>
            <a:lvl4pPr marL="16002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4pPr>
            <a:lvl5pPr marL="20574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fld id="{EFF310A9-E521-4579-80D3-F3B8D8E7C059}" type="slidenum">
              <a:rPr lang="ja-JP" altLang="en-US" sz="1200" smtClean="0"/>
              <a:pPr/>
              <a:t>‹#›</a:t>
            </a:fld>
            <a:endParaRPr lang="ja-JP" altLang="en-US" sz="1200"/>
          </a:p>
        </p:txBody>
      </p:sp>
    </p:spTree>
    <p:extLst>
      <p:ext uri="{BB962C8B-B14F-4D97-AF65-F5344CB8AC3E}">
        <p14:creationId xmlns:p14="http://schemas.microsoft.com/office/powerpoint/2010/main" val="84331045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268392421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6D93067-2053-40EB-B9F7-636BFE3697AE}"/>
              </a:ext>
            </a:extLst>
          </p:cNvPr>
          <p:cNvSpPr>
            <a:spLocks noGrp="1"/>
          </p:cNvSpPr>
          <p:nvPr>
            <p:ph idx="1"/>
          </p:nvPr>
        </p:nvSpPr>
        <p:spPr>
          <a:xfrm>
            <a:off x="479867" y="1652587"/>
            <a:ext cx="8543925" cy="1954482"/>
          </a:xfrm>
          <a:prstGeom prst="rect">
            <a:avLst/>
          </a:prstGeom>
        </p:spPr>
        <p:txBody>
          <a:bodyPr/>
          <a:lstStyle>
            <a:lvl2pPr>
              <a:spcBef>
                <a:spcPts val="447"/>
              </a:spcBef>
              <a:defRPr/>
            </a:lvl2pPr>
            <a:lvl3pPr>
              <a:spcBef>
                <a:spcPts val="447"/>
              </a:spcBef>
              <a:defRPr/>
            </a:lvl3pPr>
            <a:lvl4pPr>
              <a:spcBef>
                <a:spcPts val="447"/>
              </a:spcBef>
              <a:defRPr/>
            </a:lvl4pPr>
            <a:lvl5pPr>
              <a:spcBef>
                <a:spcPts val="447"/>
              </a:spcBef>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7" name="タイトル 16">
            <a:extLst>
              <a:ext uri="{FF2B5EF4-FFF2-40B4-BE49-F238E27FC236}">
                <a16:creationId xmlns:a16="http://schemas.microsoft.com/office/drawing/2014/main" id="{ECFAE555-4165-474B-9A78-536B332D1DCA}"/>
              </a:ext>
            </a:extLst>
          </p:cNvPr>
          <p:cNvSpPr>
            <a:spLocks noGrp="1"/>
          </p:cNvSpPr>
          <p:nvPr>
            <p:ph type="title"/>
          </p:nvPr>
        </p:nvSpPr>
        <p:spPr/>
        <p:txBody>
          <a:bodyPr/>
          <a:lstStyle/>
          <a:p>
            <a:r>
              <a:rPr kumimoji="1" lang="ja-JP" altLang="en-US"/>
              <a:t>マスター タイトルの書式設定</a:t>
            </a:r>
          </a:p>
        </p:txBody>
      </p:sp>
      <p:sp>
        <p:nvSpPr>
          <p:cNvPr id="4" name="スライド番号プレースホルダー 3">
            <a:extLst>
              <a:ext uri="{FF2B5EF4-FFF2-40B4-BE49-F238E27FC236}">
                <a16:creationId xmlns:a16="http://schemas.microsoft.com/office/drawing/2014/main" id="{0A995D0B-DD95-4A41-B93F-15D3A5ACA61B}"/>
              </a:ext>
            </a:extLst>
          </p:cNvPr>
          <p:cNvSpPr>
            <a:spLocks noGrp="1"/>
          </p:cNvSpPr>
          <p:nvPr>
            <p:ph type="sldNum" sz="quarter" idx="10"/>
          </p:nvPr>
        </p:nvSpPr>
        <p:spPr/>
        <p:txBody>
          <a:bodyPr/>
          <a:lstStyle/>
          <a:p>
            <a:fld id="{1635A127-DD63-4015-91E6-9DFD34C926B6}" type="slidenum">
              <a:rPr lang="ja-JP" altLang="en-US" smtClean="0"/>
              <a:pPr/>
              <a:t>‹#›</a:t>
            </a:fld>
            <a:endParaRPr lang="ja-JP" altLang="en-US"/>
          </a:p>
        </p:txBody>
      </p:sp>
    </p:spTree>
    <p:extLst>
      <p:ext uri="{BB962C8B-B14F-4D97-AF65-F5344CB8AC3E}">
        <p14:creationId xmlns:p14="http://schemas.microsoft.com/office/powerpoint/2010/main" val="3101403545"/>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1183488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02184614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0EB68E-C125-4DE5-95E2-260548536FE0}"/>
              </a:ext>
            </a:extLst>
          </p:cNvPr>
          <p:cNvSpPr>
            <a:spLocks noGrp="1"/>
          </p:cNvSpPr>
          <p:nvPr>
            <p:ph type="title"/>
          </p:nvPr>
        </p:nvSpPr>
        <p:spPr>
          <a:xfrm>
            <a:off x="200025" y="0"/>
            <a:ext cx="9469499" cy="382587"/>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5B0680A-62FA-49AE-AE0D-39238E54B04F}"/>
              </a:ext>
            </a:extLst>
          </p:cNvPr>
          <p:cNvSpPr>
            <a:spLocks noGrp="1"/>
          </p:cNvSpPr>
          <p:nvPr>
            <p:ph type="dt" sz="half" idx="10"/>
          </p:nvPr>
        </p:nvSpPr>
        <p:spPr/>
        <p:txBody>
          <a:bodyPr/>
          <a:lstStyle/>
          <a:p>
            <a:fld id="{57702473-496F-4EA5-8617-C076904D98E0}" type="datetime1">
              <a:rPr lang="ja-JP" altLang="en-US" smtClean="0"/>
              <a:t>2026/5/21</a:t>
            </a:fld>
            <a:endParaRPr lang="ja-JP" altLang="en-US"/>
          </a:p>
        </p:txBody>
      </p:sp>
      <p:sp>
        <p:nvSpPr>
          <p:cNvPr id="4" name="フッター プレースホルダー 3">
            <a:extLst>
              <a:ext uri="{FF2B5EF4-FFF2-40B4-BE49-F238E27FC236}">
                <a16:creationId xmlns:a16="http://schemas.microsoft.com/office/drawing/2014/main" id="{8790014A-59C6-4214-B598-11473C90EB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01423A-B976-4978-80F9-6C07D4378944}"/>
              </a:ext>
            </a:extLst>
          </p:cNvPr>
          <p:cNvSpPr>
            <a:spLocks noGrp="1"/>
          </p:cNvSpPr>
          <p:nvPr>
            <p:ph type="sldNum" sz="quarter" idx="12"/>
          </p:nvPr>
        </p:nvSpPr>
        <p:spPr/>
        <p:txBody>
          <a:body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70011015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838240"/>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228368465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2726261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50959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824687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423998311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1805484532"/>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1244763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9517244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568126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42131004"/>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419743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753237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74078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0382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1829193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820194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673206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1412013299"/>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0725530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4809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861859967"/>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10582494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759792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06258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158829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9846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020194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12196535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5191560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2099155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3252825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72927018"/>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2026/5/21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19160102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430" y="2624627"/>
            <a:ext cx="9916430" cy="611516"/>
          </a:xfrm>
        </p:spPr>
        <p:txBody>
          <a:bodyPr wrap="square" anchor="t" anchorCtr="0">
            <a:spAutoFit/>
          </a:bodyPr>
          <a:lstStyle>
            <a:lvl1pPr algn="just">
              <a:defRPr lang="ja-JP" altLang="en-US" sz="34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スライド番号プレースホルダー 4"/>
          <p:cNvSpPr>
            <a:spLocks noGrp="1"/>
          </p:cNvSpPr>
          <p:nvPr>
            <p:ph type="sldNum" sz="quarter" idx="12"/>
          </p:nvPr>
        </p:nvSpPr>
        <p:spPr>
          <a:xfrm>
            <a:off x="7594599" y="6566867"/>
            <a:ext cx="2311401" cy="365125"/>
          </a:xfrm>
        </p:spPr>
        <p:txBody>
          <a:bodyPr/>
          <a:lstStyle>
            <a:lvl1pPr>
              <a:defRPr sz="1200">
                <a:solidFill>
                  <a:schemeClr val="tx1"/>
                </a:solidFill>
                <a:latin typeface="メイリオ" panose="020B0604030504040204" pitchFamily="50" charset="-128"/>
                <a:ea typeface="メイリオ"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8291648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メッセージ箇条書き1">
    <p:spTree>
      <p:nvGrpSpPr>
        <p:cNvPr id="1" name=""/>
        <p:cNvGrpSpPr/>
        <p:nvPr/>
      </p:nvGrpSpPr>
      <p:grpSpPr>
        <a:xfrm>
          <a:off x="0" y="0"/>
          <a:ext cx="0" cy="0"/>
          <a:chOff x="0" y="0"/>
          <a:chExt cx="0" cy="0"/>
        </a:xfrm>
      </p:grpSpPr>
      <p:sp>
        <p:nvSpPr>
          <p:cNvPr id="2" name="タイトル 1"/>
          <p:cNvSpPr>
            <a:spLocks noGrp="1"/>
          </p:cNvSpPr>
          <p:nvPr>
            <p:ph type="title"/>
          </p:nvPr>
        </p:nvSpPr>
        <p:spPr>
          <a:xfrm>
            <a:off x="237000" y="433817"/>
            <a:ext cx="9432000" cy="360000"/>
          </a:xfrm>
          <a:prstGeom prst="rect">
            <a:avLst/>
          </a:prstGeom>
        </p:spPr>
        <p:txBody>
          <a:bodyPr/>
          <a:lstStyle/>
          <a:p>
            <a:r>
              <a:rPr kumimoji="1" lang="ja-JP" altLang="en-US"/>
              <a:t>マスター タイトルの書式設定</a:t>
            </a:r>
          </a:p>
        </p:txBody>
      </p:sp>
      <p:sp>
        <p:nvSpPr>
          <p:cNvPr id="7" name="テキスト プレースホルダー 6"/>
          <p:cNvSpPr>
            <a:spLocks noGrp="1"/>
          </p:cNvSpPr>
          <p:nvPr>
            <p:ph type="body" sz="quarter" idx="13"/>
          </p:nvPr>
        </p:nvSpPr>
        <p:spPr>
          <a:xfrm>
            <a:off x="237000" y="1016732"/>
            <a:ext cx="9432000" cy="576000"/>
          </a:xfrm>
          <a:prstGeom prst="rect">
            <a:avLst/>
          </a:prstGeom>
        </p:spPr>
        <p:txBody>
          <a:bodyPr tIns="0"/>
          <a:lstStyle>
            <a:lvl1pPr marL="180000" indent="-180000">
              <a:spcAft>
                <a:spcPts val="300"/>
              </a:spcAft>
              <a:buClr>
                <a:schemeClr val="tx1"/>
              </a:buClr>
              <a:buFont typeface="Arial" panose="020B0604020202020204" pitchFamily="34" charset="0"/>
              <a:buChar char="•"/>
              <a:defRPr sz="1600"/>
            </a:lvl1pPr>
            <a:lvl5pPr marL="1828800" indent="0">
              <a:buNone/>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3"/>
          <p:cNvSpPr txBox="1">
            <a:spLocks/>
          </p:cNvSpPr>
          <p:nvPr/>
        </p:nvSpPr>
        <p:spPr>
          <a:xfrm>
            <a:off x="9084425" y="6551706"/>
            <a:ext cx="914400" cy="306294"/>
          </a:xfrm>
          <a:prstGeom prst="rect">
            <a:avLst/>
          </a:prstGeom>
        </p:spPr>
        <p:txBody>
          <a:bodyPr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1400" kern="1200">
                <a:solidFill>
                  <a:schemeClr val="tx1"/>
                </a:solidFill>
                <a:latin typeface="+mn-lt"/>
                <a:ea typeface="+mn-ea"/>
                <a:cs typeface="+mn-cs"/>
              </a:defRPr>
            </a:lvl1pPr>
            <a:lvl2pPr marL="452438" indent="-273050" algn="ctr" defTabSz="914400" rtl="0" eaLnBrk="1" latinLnBrk="0" hangingPunct="1">
              <a:lnSpc>
                <a:spcPct val="90000"/>
              </a:lnSpc>
              <a:spcBef>
                <a:spcPts val="500"/>
              </a:spcBef>
              <a:buFont typeface="Meiryo UI" panose="020B0604030504040204" pitchFamily="50" charset="-128"/>
              <a:buChar char="—"/>
              <a:defRPr kumimoji="1" sz="1400" kern="1200">
                <a:solidFill>
                  <a:schemeClr val="tx1"/>
                </a:solidFill>
                <a:latin typeface="+mn-lt"/>
                <a:ea typeface="+mn-ea"/>
                <a:cs typeface="+mn-cs"/>
              </a:defRPr>
            </a:lvl2pPr>
            <a:lvl3pPr marL="11430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3pPr>
            <a:lvl4pPr marL="16002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4pPr>
            <a:lvl5pPr marL="20574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fld id="{EFF310A9-E521-4579-80D3-F3B8D8E7C059}" type="slidenum">
              <a:rPr lang="ja-JP" altLang="en-US" sz="1200" smtClean="0"/>
              <a:pPr/>
              <a:t>‹#›</a:t>
            </a:fld>
            <a:endParaRPr lang="ja-JP" altLang="en-US" sz="1200"/>
          </a:p>
        </p:txBody>
      </p:sp>
    </p:spTree>
    <p:extLst>
      <p:ext uri="{BB962C8B-B14F-4D97-AF65-F5344CB8AC3E}">
        <p14:creationId xmlns:p14="http://schemas.microsoft.com/office/powerpoint/2010/main" val="1911754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3319516841"/>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795848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2026/5/21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6243123"/>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a:xfrm>
            <a:off x="193675" y="547712"/>
            <a:ext cx="9518650" cy="1081088"/>
          </a:xfrm>
        </p:spPr>
        <p:txBody>
          <a:bodyPr/>
          <a:lstStyle>
            <a:lvl2pPr>
              <a:buFont typeface="Wingdings" pitchFamily="2" charset="2"/>
              <a:buChar char="p"/>
              <a:defRPr/>
            </a:lvl2pPr>
            <a:lvl3pPr>
              <a:defRPr sz="1600"/>
            </a:lvl3pPr>
            <a:lvl4pPr>
              <a:defRPr sz="1400"/>
            </a:lvl4pPr>
            <a:lvl5pPr>
              <a:defRPr sz="14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FF865DD-3092-44C7-806A-BE992ADA7BB8}" type="datetime1">
              <a:rPr lang="ja-JP" altLang="en-US" smtClean="0"/>
              <a:pPr>
                <a:defRPr/>
              </a:pPr>
              <a:t>2026/5/21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3C49085-5BDD-4F38-85C4-5829F709CDD2}" type="slidenum">
              <a:rPr lang="ja-JP" altLang="en-US"/>
              <a:pPr>
                <a:defRPr/>
              </a:pPr>
              <a:t>‹#›</a:t>
            </a:fld>
            <a:endParaRPr lang="ja-JP" altLang="en-US"/>
          </a:p>
        </p:txBody>
      </p:sp>
    </p:spTree>
    <p:extLst>
      <p:ext uri="{BB962C8B-B14F-4D97-AF65-F5344CB8AC3E}">
        <p14:creationId xmlns:p14="http://schemas.microsoft.com/office/powerpoint/2010/main" val="42313789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標準スライド">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D16FE834-EACE-44FF-A599-24D04010F0C7}"/>
              </a:ext>
            </a:extLst>
          </p:cNvPr>
          <p:cNvGraphicFramePr>
            <a:graphicFrameLocks noChangeAspect="1"/>
          </p:cNvGraphicFramePr>
          <p:nvPr>
            <p:custDataLst>
              <p:tags r:id="rId1"/>
            </p:custDataLst>
            <p:extLst>
              <p:ext uri="{D42A27DB-BD31-4B8C-83A1-F6EECF244321}">
                <p14:modId xmlns:p14="http://schemas.microsoft.com/office/powerpoint/2010/main" val="13546924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499" imgH="499" progId="TCLayout.ActiveDocument.1">
                  <p:embed/>
                </p:oleObj>
              </mc:Choice>
              <mc:Fallback>
                <p:oleObj name="think-cell スライド" r:id="rId3" imgW="499" imgH="499" progId="TCLayout.ActiveDocument.1">
                  <p:embed/>
                  <p:pic>
                    <p:nvPicPr>
                      <p:cNvPr id="3" name="オブジェクト 2" hidden="1">
                        <a:extLst>
                          <a:ext uri="{FF2B5EF4-FFF2-40B4-BE49-F238E27FC236}">
                            <a16:creationId xmlns:a16="http://schemas.microsoft.com/office/drawing/2014/main" id="{D16FE834-EACE-44FF-A599-24D04010F0C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スライド番号プレースホルダー 4"/>
          <p:cNvSpPr>
            <a:spLocks noGrp="1"/>
          </p:cNvSpPr>
          <p:nvPr>
            <p:ph type="sldNum" sz="quarter" idx="12"/>
          </p:nvPr>
        </p:nvSpPr>
        <p:spPr>
          <a:xfrm>
            <a:off x="9373932" y="6677362"/>
            <a:ext cx="504000" cy="154800"/>
          </a:xfrm>
          <a:prstGeom prst="rect">
            <a:avLst/>
          </a:prstGeom>
        </p:spPr>
        <p:txBody>
          <a:bodyPr wrap="none" lIns="0" tIns="36000" rIns="0" bIns="36000" anchor="ctr">
            <a:noAutofit/>
          </a:bodyPr>
          <a:lstStyle>
            <a:lvl1pPr>
              <a:defRPr lang="ja-JP" altLang="en-US" sz="923" smtClean="0">
                <a:solidFill>
                  <a:schemeClr val="tx1">
                    <a:lumMod val="50000"/>
                    <a:lumOff val="50000"/>
                  </a:schemeClr>
                </a:solidFill>
                <a:cs typeface="Arial" panose="020B0604020202020204" pitchFamily="34" charset="0"/>
              </a:defRPr>
            </a:lvl1pPr>
          </a:lstStyle>
          <a:p>
            <a:r>
              <a:rPr lang="en-US" altLang="ja-JP">
                <a:sym typeface="Meiryo UI" panose="020B0604030504040204" pitchFamily="50" charset="-128"/>
              </a:rPr>
              <a:t>-</a:t>
            </a:r>
            <a:fld id="{D9550142-B990-490A-A107-ED7302A7FD52}" type="slidenum">
              <a:rPr lang="en-US" altLang="ja-JP" smtClean="0"/>
              <a:pPr/>
              <a:t>‹#›</a:t>
            </a:fld>
            <a:r>
              <a:rPr lang="en-US" altLang="ja-JP">
                <a:sym typeface="Meiryo UI" panose="020B0604030504040204" pitchFamily="50" charset="-128"/>
              </a:rPr>
              <a:t>-</a:t>
            </a:r>
          </a:p>
        </p:txBody>
      </p:sp>
      <p:sp>
        <p:nvSpPr>
          <p:cNvPr id="6" name="タイトル 1"/>
          <p:cNvSpPr>
            <a:spLocks noGrp="1"/>
          </p:cNvSpPr>
          <p:nvPr>
            <p:ph type="title"/>
          </p:nvPr>
        </p:nvSpPr>
        <p:spPr>
          <a:xfrm>
            <a:off x="200473" y="219932"/>
            <a:ext cx="9505503" cy="340863"/>
          </a:xfrm>
        </p:spPr>
        <p:txBody>
          <a:bodyPr vert="horz"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45260" y="6690136"/>
            <a:ext cx="9216000" cy="142027"/>
          </a:xfrm>
          <a:noFill/>
        </p:spPr>
        <p:txBody>
          <a:bodyPr wrap="square" lIns="0" tIns="0" rIns="0" bIns="0" anchor="b">
            <a:spAutoFit/>
          </a:bodyPr>
          <a:lstStyle>
            <a:lvl1pPr marL="0" indent="0">
              <a:spcBef>
                <a:spcPts val="0"/>
              </a:spcBef>
              <a:spcAft>
                <a:spcPts val="0"/>
              </a:spcAft>
              <a:buNone/>
              <a:defRPr sz="923">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kumimoji="1" lang="ja-JP" altLang="en-US"/>
              <a:t>出所：●●</a:t>
            </a:r>
          </a:p>
        </p:txBody>
      </p:sp>
      <p:sp>
        <p:nvSpPr>
          <p:cNvPr id="12" name="テキスト プレースホルダー 11"/>
          <p:cNvSpPr>
            <a:spLocks noGrp="1"/>
          </p:cNvSpPr>
          <p:nvPr>
            <p:ph type="body" sz="quarter" idx="17"/>
          </p:nvPr>
        </p:nvSpPr>
        <p:spPr>
          <a:xfrm>
            <a:off x="200026" y="718525"/>
            <a:ext cx="9505950" cy="360850"/>
          </a:xfrm>
          <a:noFill/>
          <a:ln>
            <a:noFill/>
          </a:ln>
        </p:spPr>
        <p:txBody>
          <a:bodyPr vert="horz" wrap="square" lIns="90000" tIns="72000" rIns="90000" bIns="72000" rtlCol="0" anchor="t" anchorCtr="0">
            <a:spAutoFit/>
          </a:bodyPr>
          <a:lstStyle>
            <a:lvl1pPr>
              <a:spcBef>
                <a:spcPts val="277"/>
              </a:spcBef>
              <a:spcAft>
                <a:spcPts val="277"/>
              </a:spcAft>
              <a:defRPr lang="ja-JP" altLang="en-US" smtClean="0">
                <a:latin typeface="Meiryo UI" panose="020B0604030504040204" pitchFamily="50" charset="-128"/>
                <a:ea typeface="Meiryo UI" panose="020B0604030504040204" pitchFamily="50" charset="-128"/>
                <a:sym typeface="Meiryo UI" panose="020B0604030504040204" pitchFamily="50" charset="-128"/>
              </a:defRPr>
            </a:lvl1pPr>
          </a:lstStyle>
          <a:p>
            <a:pPr marL="237397" lvl="0" indent="-237397"/>
            <a:r>
              <a:rPr kumimoji="1" lang="ja-JP" altLang="en-US"/>
              <a:t>マスター テキストの書式設定</a:t>
            </a:r>
          </a:p>
        </p:txBody>
      </p:sp>
    </p:spTree>
    <p:extLst>
      <p:ext uri="{BB962C8B-B14F-4D97-AF65-F5344CB8AC3E}">
        <p14:creationId xmlns:p14="http://schemas.microsoft.com/office/powerpoint/2010/main" val="401470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2801170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23819957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0472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94974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ags" Target="../tags/tag10.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23.xml"/><Relationship Id="rId7" Type="http://schemas.openxmlformats.org/officeDocument/2006/relationships/oleObject" Target="../embeddings/oleObject1.bin"/><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ags" Target="../tags/tag13.xml"/><Relationship Id="rId5" Type="http://schemas.openxmlformats.org/officeDocument/2006/relationships/theme" Target="../theme/theme3.xml"/><Relationship Id="rId4"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4.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1.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oleObject" Target="../embeddings/oleObject1.bin"/><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1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ags" Target="../tags/tag27.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5.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emf"/><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oleObject" Target="../embeddings/oleObject1.bin"/></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oleObject" Target="../embeddings/oleObject3.bin"/><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ags" Target="../tags/tag36.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theme" Target="../theme/theme6.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3"/>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4" imgW="270" imgH="270" progId="TCLayout.ActiveDocument.1">
                  <p:embed/>
                </p:oleObj>
              </mc:Choice>
              <mc:Fallback>
                <p:oleObj name="think-cell スライド" r:id="rId14" imgW="270" imgH="270" progId="TCLayout.ActiveDocument.1">
                  <p:embed/>
                  <p:pic>
                    <p:nvPicPr>
                      <p:cNvPr id="3" name="オブジェクト 2" hidden="1"/>
                      <p:cNvPicPr/>
                      <p:nvPr/>
                    </p:nvPicPr>
                    <p:blipFill>
                      <a:blip r:embed="rId15"/>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p>
        </p:txBody>
      </p:sp>
    </p:spTree>
    <p:extLst>
      <p:ext uri="{BB962C8B-B14F-4D97-AF65-F5344CB8AC3E}">
        <p14:creationId xmlns:p14="http://schemas.microsoft.com/office/powerpoint/2010/main" val="345411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51" r:id="rId11"/>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4C8BFE1-82ED-3EA0-5EF0-EC17FEA6434A}"/>
              </a:ext>
            </a:extLst>
          </p:cNvPr>
          <p:cNvGraphicFramePr>
            <a:graphicFrameLocks noChangeAspect="1"/>
          </p:cNvGraphicFramePr>
          <p:nvPr>
            <p:custDataLst>
              <p:tags r:id="rId11"/>
            </p:custDataLst>
            <p:extLst>
              <p:ext uri="{D42A27DB-BD31-4B8C-83A1-F6EECF244321}">
                <p14:modId xmlns:p14="http://schemas.microsoft.com/office/powerpoint/2010/main" val="25941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2" imgW="336" imgH="340" progId="TCLayout.ActiveDocument.1">
                  <p:embed/>
                </p:oleObj>
              </mc:Choice>
              <mc:Fallback>
                <p:oleObj name="think-cell スライド" r:id="rId12" imgW="336" imgH="340" progId="TCLayout.ActiveDocument.1">
                  <p:embed/>
                  <p:pic>
                    <p:nvPicPr>
                      <p:cNvPr id="8" name="think-cell data - do not delete" hidden="1">
                        <a:extLst>
                          <a:ext uri="{FF2B5EF4-FFF2-40B4-BE49-F238E27FC236}">
                            <a16:creationId xmlns:a16="http://schemas.microsoft.com/office/drawing/2014/main" id="{14C8BFE1-82ED-3EA0-5EF0-EC17FEA6434A}"/>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2026/5/21</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132325849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80" r:id="rId7"/>
    <p:sldLayoutId id="2147483681" r:id="rId8"/>
    <p:sldLayoutId id="2147483682" r:id="rId9"/>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6"/>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7" imgW="270" imgH="270" progId="TCLayout.ActiveDocument.1">
                  <p:embed/>
                </p:oleObj>
              </mc:Choice>
              <mc:Fallback>
                <p:oleObj name="think-cell スライド" r:id="rId7" imgW="270" imgH="270" progId="TCLayout.ActiveDocument.1">
                  <p:embed/>
                  <p:pic>
                    <p:nvPicPr>
                      <p:cNvPr id="3" name="オブジェクト 2" hidden="1"/>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p>
        </p:txBody>
      </p:sp>
    </p:spTree>
    <p:extLst>
      <p:ext uri="{BB962C8B-B14F-4D97-AF65-F5344CB8AC3E}">
        <p14:creationId xmlns:p14="http://schemas.microsoft.com/office/powerpoint/2010/main" val="210480789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4"/>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5" imgW="270" imgH="270" progId="TCLayout.ActiveDocument.1">
                  <p:embed/>
                </p:oleObj>
              </mc:Choice>
              <mc:Fallback>
                <p:oleObj name="think-cell スライド" r:id="rId15" imgW="270" imgH="270" progId="TCLayout.ActiveDocument.1">
                  <p:embed/>
                  <p:pic>
                    <p:nvPicPr>
                      <p:cNvPr id="3" name="オブジェクト 2" hidden="1"/>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p>
        </p:txBody>
      </p:sp>
    </p:spTree>
    <p:extLst>
      <p:ext uri="{BB962C8B-B14F-4D97-AF65-F5344CB8AC3E}">
        <p14:creationId xmlns:p14="http://schemas.microsoft.com/office/powerpoint/2010/main" val="47409474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3"/>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4" imgW="270" imgH="270" progId="TCLayout.ActiveDocument.1">
                  <p:embed/>
                </p:oleObj>
              </mc:Choice>
              <mc:Fallback>
                <p:oleObj name="think-cell スライド" r:id="rId14" imgW="270" imgH="270" progId="TCLayout.ActiveDocument.1">
                  <p:embed/>
                  <p:pic>
                    <p:nvPicPr>
                      <p:cNvPr id="3" name="オブジェクト 2" hidden="1"/>
                      <p:cNvPicPr/>
                      <p:nvPr/>
                    </p:nvPicPr>
                    <p:blipFill>
                      <a:blip r:embed="rId15"/>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p>
        </p:txBody>
      </p:sp>
    </p:spTree>
    <p:extLst>
      <p:ext uri="{BB962C8B-B14F-4D97-AF65-F5344CB8AC3E}">
        <p14:creationId xmlns:p14="http://schemas.microsoft.com/office/powerpoint/2010/main" val="36023406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4C8BFE1-82ED-3EA0-5EF0-EC17FEA6434A}"/>
              </a:ext>
            </a:extLst>
          </p:cNvPr>
          <p:cNvGraphicFramePr>
            <a:graphicFrameLocks noChangeAspect="1"/>
          </p:cNvGraphicFramePr>
          <p:nvPr>
            <p:custDataLst>
              <p:tags r:id="rId12"/>
            </p:custDataLst>
            <p:extLst>
              <p:ext uri="{D42A27DB-BD31-4B8C-83A1-F6EECF244321}">
                <p14:modId xmlns:p14="http://schemas.microsoft.com/office/powerpoint/2010/main" val="25941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3" imgW="336" imgH="340" progId="TCLayout.ActiveDocument.1">
                  <p:embed/>
                </p:oleObj>
              </mc:Choice>
              <mc:Fallback>
                <p:oleObj name="think-cell スライド" r:id="rId13" imgW="336" imgH="340" progId="TCLayout.ActiveDocument.1">
                  <p:embed/>
                  <p:pic>
                    <p:nvPicPr>
                      <p:cNvPr id="8" name="think-cell data - do not delete" hidden="1">
                        <a:extLst>
                          <a:ext uri="{FF2B5EF4-FFF2-40B4-BE49-F238E27FC236}">
                            <a16:creationId xmlns:a16="http://schemas.microsoft.com/office/drawing/2014/main" id="{14C8BFE1-82ED-3EA0-5EF0-EC17FEA6434A}"/>
                          </a:ext>
                        </a:extLst>
                      </p:cNvPr>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2026/5/21</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3908511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44BB9C2-1FB5-0BAE-D34B-7D882CB789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33A20378-7062-7D5C-393E-B09B6E5D6875}"/>
              </a:ext>
            </a:extLst>
          </p:cNvPr>
          <p:cNvSpPr>
            <a:spLocks noGrp="1"/>
          </p:cNvSpPr>
          <p:nvPr>
            <p:ph type="title"/>
          </p:nvPr>
        </p:nvSpPr>
        <p:spPr/>
        <p:txBody>
          <a:bodyPr/>
          <a:lstStyle/>
          <a:p>
            <a:r>
              <a:rPr lang="ja-JP" altLang="en-US"/>
              <a:t>（様式）表紙</a:t>
            </a:r>
            <a:endParaRPr kumimoji="1" lang="ja-JP" altLang="en-US"/>
          </a:p>
        </p:txBody>
      </p:sp>
      <p:sp>
        <p:nvSpPr>
          <p:cNvPr id="10" name="Rectangle 2">
            <a:extLst>
              <a:ext uri="{FF2B5EF4-FFF2-40B4-BE49-F238E27FC236}">
                <a16:creationId xmlns:a16="http://schemas.microsoft.com/office/drawing/2014/main" id="{DC5295C4-1B06-7B99-F4D5-2433E649D7DB}"/>
              </a:ext>
            </a:extLst>
          </p:cNvPr>
          <p:cNvSpPr txBox="1">
            <a:spLocks noChangeArrowheads="1"/>
          </p:cNvSpPr>
          <p:nvPr/>
        </p:nvSpPr>
        <p:spPr>
          <a:xfrm>
            <a:off x="742950" y="786706"/>
            <a:ext cx="8420100" cy="670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lgn="l" defTabSz="914400" rtl="0" eaLnBrk="1" latinLnBrk="0" hangingPunct="1">
              <a:spcBef>
                <a:spcPct val="0"/>
              </a:spcBef>
              <a:buNone/>
              <a:defRPr kumimoji="0" lang="ja-JP" altLang="en-US" sz="2400" b="1"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ja-JP" altLang="en-US"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事業再編の実施に関する指針（本文六ヲ関係）における</a:t>
            </a:r>
            <a:br>
              <a:rPr kumimoji="0" lang="en-US" altLang="ja-JP"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br>
            <a:r>
              <a:rPr kumimoji="0" lang="ja-JP" altLang="en-US"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十分な経営能力を有している特定中堅企業者の確認申請書</a:t>
            </a:r>
          </a:p>
        </p:txBody>
      </p:sp>
      <p:sp>
        <p:nvSpPr>
          <p:cNvPr id="11" name="Line 18">
            <a:extLst>
              <a:ext uri="{FF2B5EF4-FFF2-40B4-BE49-F238E27FC236}">
                <a16:creationId xmlns:a16="http://schemas.microsoft.com/office/drawing/2014/main" id="{6C8D192E-EE0D-7291-73A5-43E130589FF0}"/>
              </a:ext>
            </a:extLst>
          </p:cNvPr>
          <p:cNvSpPr>
            <a:spLocks noChangeShapeType="1"/>
          </p:cNvSpPr>
          <p:nvPr/>
        </p:nvSpPr>
        <p:spPr bwMode="auto">
          <a:xfrm>
            <a:off x="363000" y="1559818"/>
            <a:ext cx="918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graphicFrame>
        <p:nvGraphicFramePr>
          <p:cNvPr id="15" name="表 5">
            <a:extLst>
              <a:ext uri="{FF2B5EF4-FFF2-40B4-BE49-F238E27FC236}">
                <a16:creationId xmlns:a16="http://schemas.microsoft.com/office/drawing/2014/main" id="{F197ABE1-D9CC-315B-B5AB-B1A6973B14EF}"/>
              </a:ext>
            </a:extLst>
          </p:cNvPr>
          <p:cNvGraphicFramePr>
            <a:graphicFrameLocks noGrp="1"/>
          </p:cNvGraphicFramePr>
          <p:nvPr/>
        </p:nvGraphicFramePr>
        <p:xfrm>
          <a:off x="879579" y="2106888"/>
          <a:ext cx="8140596" cy="2952000"/>
        </p:xfrm>
        <a:graphic>
          <a:graphicData uri="http://schemas.openxmlformats.org/drawingml/2006/table">
            <a:tbl>
              <a:tblPr firstRow="1" bandRow="1">
                <a:tableStyleId>{5C22544A-7EE6-4342-B048-85BDC9FD1C3A}</a:tableStyleId>
              </a:tblPr>
              <a:tblGrid>
                <a:gridCol w="2483564">
                  <a:extLst>
                    <a:ext uri="{9D8B030D-6E8A-4147-A177-3AD203B41FA5}">
                      <a16:colId xmlns:a16="http://schemas.microsoft.com/office/drawing/2014/main" val="2665560153"/>
                    </a:ext>
                  </a:extLst>
                </a:gridCol>
                <a:gridCol w="5657032">
                  <a:extLst>
                    <a:ext uri="{9D8B030D-6E8A-4147-A177-3AD203B41FA5}">
                      <a16:colId xmlns:a16="http://schemas.microsoft.com/office/drawing/2014/main" val="3560258726"/>
                    </a:ext>
                  </a:extLst>
                </a:gridCol>
              </a:tblGrid>
              <a:tr h="360000">
                <a:tc>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項目</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内容</a:t>
                      </a:r>
                    </a:p>
                  </a:txBody>
                  <a:tcPr marL="72000" marR="72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103062781"/>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申請者の名称（法人番号）</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1">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1788614"/>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代表者の氏名</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925071"/>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住所（本社所在地）</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8228799"/>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業種</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bg1">
                              <a:lumMod val="50000"/>
                            </a:schemeClr>
                          </a:solidFill>
                          <a:latin typeface="Meiryo UI" panose="020B0604030504040204" pitchFamily="50" charset="-128"/>
                          <a:ea typeface="Meiryo UI" panose="020B0604030504040204" pitchFamily="50" charset="-128"/>
                        </a:rPr>
                        <a:t>①製造業その他、②卸売業、③サービス業、④小売業のいずれかを記載</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8067879"/>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資本金（億円）</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3385796"/>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常時使用する従業員数（人）</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4377549"/>
                  </a:ext>
                </a:extLst>
              </a:tr>
            </a:tbl>
          </a:graphicData>
        </a:graphic>
      </p:graphicFrame>
      <p:sp>
        <p:nvSpPr>
          <p:cNvPr id="16" name="テキスト ボックス 15">
            <a:extLst>
              <a:ext uri="{FF2B5EF4-FFF2-40B4-BE49-F238E27FC236}">
                <a16:creationId xmlns:a16="http://schemas.microsoft.com/office/drawing/2014/main" id="{5DEAD82D-B661-092B-C282-DFD0551B48D5}"/>
              </a:ext>
            </a:extLst>
          </p:cNvPr>
          <p:cNvSpPr txBox="1"/>
          <p:nvPr/>
        </p:nvSpPr>
        <p:spPr>
          <a:xfrm>
            <a:off x="8257362" y="1646026"/>
            <a:ext cx="1285637"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　　月　　日</a:t>
            </a:r>
          </a:p>
        </p:txBody>
      </p:sp>
      <p:sp>
        <p:nvSpPr>
          <p:cNvPr id="17" name="テキスト ボックス 16">
            <a:extLst>
              <a:ext uri="{FF2B5EF4-FFF2-40B4-BE49-F238E27FC236}">
                <a16:creationId xmlns:a16="http://schemas.microsoft.com/office/drawing/2014/main" id="{CFDBF5E4-CEDB-1183-A608-792CB8869A63}"/>
              </a:ext>
            </a:extLst>
          </p:cNvPr>
          <p:cNvSpPr txBox="1"/>
          <p:nvPr/>
        </p:nvSpPr>
        <p:spPr>
          <a:xfrm>
            <a:off x="508104" y="5240793"/>
            <a:ext cx="8883546" cy="14311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当社は、以下のいずれにも該当していません。</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発行済株式の総数の２分の１を超える株式が同一の大企業者及び当該大企業者と特殊の関係のある会社の所有に属している会社以外のもの（注１）</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風俗営業等の規制及び業務の適正化等に関する法律（昭和２３年法律第１２２号）第２条第１項に規定する風俗営業又は同条第５項に規定する性風俗関連特殊営業に該当する事業を営むもの</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暴力団員等が役員にいる又は暴力団員等がその事業活動を支配するもの（注２）</a:t>
            </a:r>
          </a:p>
        </p:txBody>
      </p:sp>
    </p:spTree>
    <p:extLst>
      <p:ext uri="{BB962C8B-B14F-4D97-AF65-F5344CB8AC3E}">
        <p14:creationId xmlns:p14="http://schemas.microsoft.com/office/powerpoint/2010/main" val="328175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3FC3F0F-F5B9-0702-ADC8-89C0789A085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19C6861F-8470-FF19-543B-DB77462D7A37}"/>
              </a:ext>
            </a:extLst>
          </p:cNvPr>
          <p:cNvSpPr>
            <a:spLocks noGrp="1"/>
          </p:cNvSpPr>
          <p:nvPr>
            <p:ph type="title"/>
          </p:nvPr>
        </p:nvSpPr>
        <p:spPr/>
        <p:txBody>
          <a:bodyPr/>
          <a:lstStyle/>
          <a:p>
            <a:r>
              <a:rPr lang="ja-JP" altLang="en-US"/>
              <a:t>（様式）表紙</a:t>
            </a:r>
            <a:endParaRPr kumimoji="1" lang="ja-JP" altLang="en-US"/>
          </a:p>
        </p:txBody>
      </p:sp>
      <p:sp>
        <p:nvSpPr>
          <p:cNvPr id="5" name="テキスト ボックス 4">
            <a:extLst>
              <a:ext uri="{FF2B5EF4-FFF2-40B4-BE49-F238E27FC236}">
                <a16:creationId xmlns:a16="http://schemas.microsoft.com/office/drawing/2014/main" id="{154A7B76-3D39-0C8B-F7F7-B137FF94A4F2}"/>
              </a:ext>
            </a:extLst>
          </p:cNvPr>
          <p:cNvSpPr txBox="1"/>
          <p:nvPr/>
        </p:nvSpPr>
        <p:spPr>
          <a:xfrm>
            <a:off x="342901" y="885825"/>
            <a:ext cx="9166859"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（注１）次に掲げる会社以外のもの</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イ　その発行済株式（その有する自己の株式を除く。ロにおいて同じ。）の総数の二分の一を超える株式が同一の大企業者（常時使用する従業員の数が二千人を超える会社及び個人をいう。以下同じ。）及び当該大企業者と特殊の関係のある会社（次の⑴から⑶までに掲げる会社をいう。ロにおいて同じ。）の所有に属している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⑴　当該大企業者が有する他の会社の株式の総数又は出資の金額の合計額が当該他の会社の発行済株式又は出資（その会社が有する自己の株式又は出資を除く。⑵及び⑶において同じ。）の総数又は総額の二分の一以上に相当する場合における当該他の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⑵　当該大企業者及び⑴に掲げる会社が有する他の会社の株式の総数又は出資の金額の合計額が当該他の会社の発行済株式又は出資の総数又は総額の二分の一以上に相当する場合における当該他の会社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⑶　当該大企業者並びに⑴及び⑵に掲げる会社が有する他の会社の株式の総数又は出資の金額の合計額が当該他の会社の発行済株式又は出資の総数又は総額の二分の一以上に相当する場合における当該他の会社</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ロ　イに掲げるもののほか、その発行済株式の総数の三分の二以上が大企業者及び当該大企業者と特殊の関係のある会社の所有に属している会社</a:t>
            </a:r>
          </a:p>
          <a:p>
            <a:pPr marL="147638" marR="0" lvl="0" indent="-147638" algn="l" defTabSz="914400" rtl="0" eaLnBrk="1" fontAlgn="auto" latinLnBrk="0" hangingPunct="1">
              <a:lnSpc>
                <a:spcPct val="100000"/>
              </a:lnSpc>
              <a:spcBef>
                <a:spcPts val="60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２）風俗営業等の規制及び業務の適正化等に関する法律（昭和二十三年法律第百二十二号）第二条第一項に規定する風俗営業又は同条第五項に規定する性風俗関連特殊営業に該当する事業を営むもの以外のもの</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（注３）次のいずれかに掲げるもの以外のもの</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イ　暴力団員等</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ロ　会社でその役員のうちに暴力団員等があるもの</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ハ　暴力団員等がその事業活動を支配するもの</a:t>
            </a:r>
          </a:p>
        </p:txBody>
      </p:sp>
    </p:spTree>
    <p:extLst>
      <p:ext uri="{BB962C8B-B14F-4D97-AF65-F5344CB8AC3E}">
        <p14:creationId xmlns:p14="http://schemas.microsoft.com/office/powerpoint/2010/main" val="68837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（様式）長期成長ビジョン</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0" name="正方形/長方形 19">
            <a:extLst>
              <a:ext uri="{FF2B5EF4-FFF2-40B4-BE49-F238E27FC236}">
                <a16:creationId xmlns:a16="http://schemas.microsoft.com/office/drawing/2014/main" id="{77B052C4-F040-7544-4578-0E254AADF3C7}"/>
              </a:ext>
            </a:extLst>
          </p:cNvPr>
          <p:cNvSpPr/>
          <p:nvPr/>
        </p:nvSpPr>
        <p:spPr>
          <a:xfrm>
            <a:off x="287610" y="1573850"/>
            <a:ext cx="4526497" cy="4214669"/>
          </a:xfrm>
          <a:prstGeom prst="rect">
            <a:avLst/>
          </a:prstGeom>
          <a:solidFill>
            <a:schemeClr val="bg1"/>
          </a:solidFill>
          <a:ln w="28575" cap="rnd" cmpd="sng" algn="ctr">
            <a:solidFill>
              <a:srgbClr val="002060"/>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長期成長ビジョン（目指す姿・ビジネスモデル）</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（企業（又はグループ全体）が長期的（５～</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年後）に目指す姿として、社会に対しどのような価値を提供するか等のビジョンについてご記載ください）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ADEAE6AF-AD61-C15C-C5F1-1DA0583EB42F}"/>
              </a:ext>
            </a:extLst>
          </p:cNvPr>
          <p:cNvSpPr/>
          <p:nvPr/>
        </p:nvSpPr>
        <p:spPr>
          <a:xfrm>
            <a:off x="400050" y="4153477"/>
            <a:ext cx="4270771" cy="1470240"/>
          </a:xfrm>
          <a:prstGeom prst="rect">
            <a:avLst/>
          </a:prstGeom>
          <a:solidFill>
            <a:schemeClr val="tx2">
              <a:lumMod val="20000"/>
              <a:lumOff val="80000"/>
            </a:schemeClr>
          </a:solidFill>
          <a:ln w="9525" cap="rnd" cmpd="sng" algn="ctr">
            <a:no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売上成長目標</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年までに企業全体の売上高成長率</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年までに企業全体の売上高増加額</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億円</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（長期成長ビジョンを実現するための、長期成長ビジョンの最終年度における定量的な成果目標（可能な限り単体・連結双方）ご記載ください）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2" name="正方形/長方形 21">
            <a:extLst>
              <a:ext uri="{FF2B5EF4-FFF2-40B4-BE49-F238E27FC236}">
                <a16:creationId xmlns:a16="http://schemas.microsoft.com/office/drawing/2014/main" id="{90312C3D-3C69-D6CD-5E65-1F12F5924E7A}"/>
              </a:ext>
            </a:extLst>
          </p:cNvPr>
          <p:cNvSpPr/>
          <p:nvPr/>
        </p:nvSpPr>
        <p:spPr>
          <a:xfrm>
            <a:off x="5091894" y="3778062"/>
            <a:ext cx="4614079" cy="2010458"/>
          </a:xfrm>
          <a:prstGeom prst="rect">
            <a:avLst/>
          </a:prstGeom>
          <a:solidFill>
            <a:sysClr val="window" lastClr="FFFFFF"/>
          </a:solidFill>
          <a:ln w="9525" cap="rnd" cmpd="sng" algn="ctr">
            <a:solidFill>
              <a:schemeClr val="bg1">
                <a:lumMod val="65000"/>
              </a:schemeClr>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内発的動機</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（長期成長ビジョンを掲げるに至った、経営者の原体験や動機等の内発的動機をご記載ください）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正方形/長方形 22">
            <a:extLst>
              <a:ext uri="{FF2B5EF4-FFF2-40B4-BE49-F238E27FC236}">
                <a16:creationId xmlns:a16="http://schemas.microsoft.com/office/drawing/2014/main" id="{B1BB7866-8377-F802-B4A6-20FF2217758C}"/>
              </a:ext>
            </a:extLst>
          </p:cNvPr>
          <p:cNvSpPr/>
          <p:nvPr/>
        </p:nvSpPr>
        <p:spPr>
          <a:xfrm>
            <a:off x="5091894" y="1602847"/>
            <a:ext cx="4614079" cy="2010458"/>
          </a:xfrm>
          <a:prstGeom prst="rect">
            <a:avLst/>
          </a:prstGeom>
          <a:solidFill>
            <a:sysClr val="window" lastClr="FFFFFF"/>
          </a:solidFill>
          <a:ln w="9525" cap="rnd" cmpd="sng" algn="ctr">
            <a:solidFill>
              <a:schemeClr val="bg1">
                <a:lumMod val="65000"/>
              </a:schemeClr>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外発的動機</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（長期成長ビジョンを掲げるに至った、社会課題や顧客ニーズの変化等のメガトレンドに対する認識を外発的動機としてご記載ください）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 name="二等辺三角形 23">
            <a:extLst>
              <a:ext uri="{FF2B5EF4-FFF2-40B4-BE49-F238E27FC236}">
                <a16:creationId xmlns:a16="http://schemas.microsoft.com/office/drawing/2014/main" id="{F3659218-8278-A956-4907-072AEA93AADA}"/>
              </a:ext>
            </a:extLst>
          </p:cNvPr>
          <p:cNvSpPr/>
          <p:nvPr/>
        </p:nvSpPr>
        <p:spPr>
          <a:xfrm rot="16200000">
            <a:off x="4030703" y="2462172"/>
            <a:ext cx="1932177" cy="213517"/>
          </a:xfrm>
          <a:prstGeom prst="triangle">
            <a:avLst>
              <a:gd name="adj" fmla="val 44369"/>
            </a:avLst>
          </a:prstGeom>
          <a:solidFill>
            <a:schemeClr val="bg1">
              <a:lumMod val="6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二等辺三角形 24">
            <a:extLst>
              <a:ext uri="{FF2B5EF4-FFF2-40B4-BE49-F238E27FC236}">
                <a16:creationId xmlns:a16="http://schemas.microsoft.com/office/drawing/2014/main" id="{77AED3DD-8C0E-4D47-0111-6882C09002AE}"/>
              </a:ext>
            </a:extLst>
          </p:cNvPr>
          <p:cNvSpPr/>
          <p:nvPr/>
        </p:nvSpPr>
        <p:spPr>
          <a:xfrm rot="16200000">
            <a:off x="4008698" y="4674168"/>
            <a:ext cx="1976190" cy="213518"/>
          </a:xfrm>
          <a:prstGeom prst="triangle">
            <a:avLst>
              <a:gd name="adj" fmla="val 44369"/>
            </a:avLst>
          </a:prstGeom>
          <a:solidFill>
            <a:schemeClr val="bg1">
              <a:lumMod val="6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社会課題や顧客ニーズの変化等を踏まえ、長期的な社会への価値提供のビジョンと売上成長目標をご記載ください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ビジョン策定に至るまでの経営者の内発的動機及び外発的動機を踏まえた、申請者自身の持続的な成長への思いをご記載ください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a:extLst>
              <a:ext uri="{FF2B5EF4-FFF2-40B4-BE49-F238E27FC236}">
                <a16:creationId xmlns:a16="http://schemas.microsoft.com/office/drawing/2014/main" id="{46F42BD0-02FD-A344-A310-90FBA1FF594A}"/>
              </a:ext>
            </a:extLst>
          </p:cNvPr>
          <p:cNvSpPr/>
          <p:nvPr/>
        </p:nvSpPr>
        <p:spPr bwMode="auto">
          <a:xfrm>
            <a:off x="6667500" y="91276"/>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①長期視点で成長発展を図る「経営戦略」関係</a:t>
            </a:r>
            <a:b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b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(3)(ⅰ)</a:t>
            </a:r>
            <a:endPar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90572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（様式）外部環境の状況</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国際情勢や技術発展、市場動向等の自社を取り巻く外部環境についてご記載ください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自社の主要事業にかかる市場規模と自社の事業売上高のこれまでの実績及び今後の推移見通し等を、グラフとしてご記載ください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10CE6AE7-526C-582A-B47B-0366841C9C4F}"/>
              </a:ext>
            </a:extLst>
          </p:cNvPr>
          <p:cNvCxnSpPr>
            <a:cxnSpLocks/>
          </p:cNvCxnSpPr>
          <p:nvPr/>
        </p:nvCxnSpPr>
        <p:spPr>
          <a:xfrm>
            <a:off x="4739624" y="1907609"/>
            <a:ext cx="0" cy="4078756"/>
          </a:xfrm>
          <a:prstGeom prst="line">
            <a:avLst/>
          </a:prstGeom>
          <a:noFill/>
          <a:ln w="9525" cap="rnd" cmpd="sng" algn="ctr">
            <a:solidFill>
              <a:sysClr val="windowText" lastClr="000000">
                <a:lumMod val="60000"/>
                <a:lumOff val="40000"/>
              </a:sysClr>
            </a:solidFill>
            <a:prstDash val="dash"/>
            <a:round/>
          </a:ln>
          <a:effectLst/>
        </p:spPr>
      </p:cxnSp>
      <p:sp>
        <p:nvSpPr>
          <p:cNvPr id="56" name="テキスト ボックス 77">
            <a:extLst>
              <a:ext uri="{FF2B5EF4-FFF2-40B4-BE49-F238E27FC236}">
                <a16:creationId xmlns:a16="http://schemas.microsoft.com/office/drawing/2014/main" id="{A8AB8D49-6AEE-8E31-373C-D064C5394422}"/>
              </a:ext>
            </a:extLst>
          </p:cNvPr>
          <p:cNvSpPr txBox="1"/>
          <p:nvPr/>
        </p:nvSpPr>
        <p:spPr>
          <a:xfrm>
            <a:off x="229131" y="1879592"/>
            <a:ext cx="3785616" cy="57602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自社の経営・事業に影響を与える外部環境について、</a:t>
            </a:r>
            <a:b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政治・経済・社会・技術の観点でご記載ください</a:t>
            </a:r>
          </a:p>
        </p:txBody>
      </p:sp>
      <p:sp>
        <p:nvSpPr>
          <p:cNvPr id="57" name="テキスト ボックス 84">
            <a:extLst>
              <a:ext uri="{FF2B5EF4-FFF2-40B4-BE49-F238E27FC236}">
                <a16:creationId xmlns:a16="http://schemas.microsoft.com/office/drawing/2014/main" id="{77B89CCE-765B-59B9-4290-6D881AF810E0}"/>
              </a:ext>
            </a:extLst>
          </p:cNvPr>
          <p:cNvSpPr txBox="1"/>
          <p:nvPr/>
        </p:nvSpPr>
        <p:spPr>
          <a:xfrm>
            <a:off x="5073704" y="1954706"/>
            <a:ext cx="4603165" cy="59270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自社の主要事業、市場全体の伸びの見通し、競合の事業の売上高をグラフ等で表現ください</a:t>
            </a: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上記を整理した上で、自社を取り巻く外部環境の認識をご記載ください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58" name="グループ化 57">
            <a:extLst>
              <a:ext uri="{FF2B5EF4-FFF2-40B4-BE49-F238E27FC236}">
                <a16:creationId xmlns:a16="http://schemas.microsoft.com/office/drawing/2014/main" id="{2036E521-CCBE-6209-E9ED-359D551E4433}"/>
              </a:ext>
            </a:extLst>
          </p:cNvPr>
          <p:cNvGrpSpPr/>
          <p:nvPr/>
        </p:nvGrpSpPr>
        <p:grpSpPr>
          <a:xfrm>
            <a:off x="180291" y="2592410"/>
            <a:ext cx="761340" cy="3206323"/>
            <a:chOff x="535651" y="2875295"/>
            <a:chExt cx="880910" cy="3094817"/>
          </a:xfrm>
          <a:solidFill>
            <a:srgbClr val="002060"/>
          </a:solidFill>
        </p:grpSpPr>
        <p:sp>
          <p:nvSpPr>
            <p:cNvPr id="93" name="正方形/長方形 92">
              <a:extLst>
                <a:ext uri="{FF2B5EF4-FFF2-40B4-BE49-F238E27FC236}">
                  <a16:creationId xmlns:a16="http://schemas.microsoft.com/office/drawing/2014/main" id="{1E6796D6-DA7C-FE18-679A-F7E21C9CAC78}"/>
                </a:ext>
              </a:extLst>
            </p:cNvPr>
            <p:cNvSpPr/>
            <p:nvPr/>
          </p:nvSpPr>
          <p:spPr>
            <a:xfrm>
              <a:off x="535651" y="2875295"/>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政治</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4" name="正方形/長方形 93">
              <a:extLst>
                <a:ext uri="{FF2B5EF4-FFF2-40B4-BE49-F238E27FC236}">
                  <a16:creationId xmlns:a16="http://schemas.microsoft.com/office/drawing/2014/main" id="{50C383EC-77B7-3B05-412B-50DD2408AAC2}"/>
                </a:ext>
              </a:extLst>
            </p:cNvPr>
            <p:cNvSpPr/>
            <p:nvPr/>
          </p:nvSpPr>
          <p:spPr>
            <a:xfrm>
              <a:off x="535651" y="3663836"/>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経済</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5" name="正方形/長方形 94">
              <a:extLst>
                <a:ext uri="{FF2B5EF4-FFF2-40B4-BE49-F238E27FC236}">
                  <a16:creationId xmlns:a16="http://schemas.microsoft.com/office/drawing/2014/main" id="{6A40E6FA-7E9F-DF78-4BDC-8BD0E98AF211}"/>
                </a:ext>
              </a:extLst>
            </p:cNvPr>
            <p:cNvSpPr/>
            <p:nvPr/>
          </p:nvSpPr>
          <p:spPr>
            <a:xfrm>
              <a:off x="535651" y="4452377"/>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社会</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6" name="正方形/長方形 95">
              <a:extLst>
                <a:ext uri="{FF2B5EF4-FFF2-40B4-BE49-F238E27FC236}">
                  <a16:creationId xmlns:a16="http://schemas.microsoft.com/office/drawing/2014/main" id="{60C8026C-A422-0B19-6D3F-EC2D52DF4951}"/>
                </a:ext>
              </a:extLst>
            </p:cNvPr>
            <p:cNvSpPr/>
            <p:nvPr/>
          </p:nvSpPr>
          <p:spPr>
            <a:xfrm>
              <a:off x="535651" y="5240918"/>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技術</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89" name="正方形/長方形 88">
            <a:extLst>
              <a:ext uri="{FF2B5EF4-FFF2-40B4-BE49-F238E27FC236}">
                <a16:creationId xmlns:a16="http://schemas.microsoft.com/office/drawing/2014/main" id="{CF7CA954-4470-81D5-6EE6-BA6400032C9D}"/>
              </a:ext>
            </a:extLst>
          </p:cNvPr>
          <p:cNvSpPr/>
          <p:nvPr/>
        </p:nvSpPr>
        <p:spPr>
          <a:xfrm>
            <a:off x="1000742" y="2592410"/>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0" name="正方形/長方形 89">
            <a:extLst>
              <a:ext uri="{FF2B5EF4-FFF2-40B4-BE49-F238E27FC236}">
                <a16:creationId xmlns:a16="http://schemas.microsoft.com/office/drawing/2014/main" id="{B553C3A7-0CA2-B8C4-FACD-C90E3E2995D1}"/>
              </a:ext>
            </a:extLst>
          </p:cNvPr>
          <p:cNvSpPr/>
          <p:nvPr/>
        </p:nvSpPr>
        <p:spPr>
          <a:xfrm>
            <a:off x="1000742" y="3409362"/>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1" name="正方形/長方形 90">
            <a:extLst>
              <a:ext uri="{FF2B5EF4-FFF2-40B4-BE49-F238E27FC236}">
                <a16:creationId xmlns:a16="http://schemas.microsoft.com/office/drawing/2014/main" id="{42896FF3-61AF-E50F-E041-B902D65A05A5}"/>
              </a:ext>
            </a:extLst>
          </p:cNvPr>
          <p:cNvSpPr/>
          <p:nvPr/>
        </p:nvSpPr>
        <p:spPr>
          <a:xfrm>
            <a:off x="1000742" y="4226314"/>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2" name="正方形/長方形 91">
            <a:extLst>
              <a:ext uri="{FF2B5EF4-FFF2-40B4-BE49-F238E27FC236}">
                <a16:creationId xmlns:a16="http://schemas.microsoft.com/office/drawing/2014/main" id="{7946FEFF-7BA4-9678-CBF9-3DC54AA6F289}"/>
              </a:ext>
            </a:extLst>
          </p:cNvPr>
          <p:cNvSpPr/>
          <p:nvPr/>
        </p:nvSpPr>
        <p:spPr>
          <a:xfrm>
            <a:off x="1000742" y="5043266"/>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60" name="テキスト ボックス 22">
            <a:extLst>
              <a:ext uri="{FF2B5EF4-FFF2-40B4-BE49-F238E27FC236}">
                <a16:creationId xmlns:a16="http://schemas.microsoft.com/office/drawing/2014/main" id="{8B2056D2-E09B-09D6-809E-01D0D582CCE8}"/>
              </a:ext>
            </a:extLst>
          </p:cNvPr>
          <p:cNvSpPr txBox="1"/>
          <p:nvPr/>
        </p:nvSpPr>
        <p:spPr>
          <a:xfrm>
            <a:off x="4963507" y="4618684"/>
            <a:ext cx="697718" cy="2046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500</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1" name="テキスト ボックス 28">
            <a:extLst>
              <a:ext uri="{FF2B5EF4-FFF2-40B4-BE49-F238E27FC236}">
                <a16:creationId xmlns:a16="http://schemas.microsoft.com/office/drawing/2014/main" id="{CD75AD15-183E-5220-0599-838833D11BAA}"/>
              </a:ext>
            </a:extLst>
          </p:cNvPr>
          <p:cNvSpPr txBox="1"/>
          <p:nvPr/>
        </p:nvSpPr>
        <p:spPr>
          <a:xfrm>
            <a:off x="4945973" y="3946987"/>
            <a:ext cx="715252" cy="2046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1,000</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正方形/長方形 61">
            <a:extLst>
              <a:ext uri="{FF2B5EF4-FFF2-40B4-BE49-F238E27FC236}">
                <a16:creationId xmlns:a16="http://schemas.microsoft.com/office/drawing/2014/main" id="{8A217C64-A735-51F4-65EE-C44D0E16A6CF}"/>
              </a:ext>
            </a:extLst>
          </p:cNvPr>
          <p:cNvSpPr/>
          <p:nvPr/>
        </p:nvSpPr>
        <p:spPr>
          <a:xfrm>
            <a:off x="8655646" y="4086515"/>
            <a:ext cx="892387" cy="401760"/>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対象業界の市場規模</a:t>
            </a:r>
          </a:p>
        </p:txBody>
      </p:sp>
      <p:cxnSp>
        <p:nvCxnSpPr>
          <p:cNvPr id="63" name="直線矢印コネクタ 62">
            <a:extLst>
              <a:ext uri="{FF2B5EF4-FFF2-40B4-BE49-F238E27FC236}">
                <a16:creationId xmlns:a16="http://schemas.microsoft.com/office/drawing/2014/main" id="{CC879BCE-4027-44A4-D8C5-2E9DD3EDBFAD}"/>
              </a:ext>
            </a:extLst>
          </p:cNvPr>
          <p:cNvCxnSpPr>
            <a:cxnSpLocks/>
          </p:cNvCxnSpPr>
          <p:nvPr/>
        </p:nvCxnSpPr>
        <p:spPr>
          <a:xfrm>
            <a:off x="5693892" y="5528086"/>
            <a:ext cx="2939278" cy="1"/>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cxnSp>
        <p:nvCxnSpPr>
          <p:cNvPr id="64" name="直線矢印コネクタ 63">
            <a:extLst>
              <a:ext uri="{FF2B5EF4-FFF2-40B4-BE49-F238E27FC236}">
                <a16:creationId xmlns:a16="http://schemas.microsoft.com/office/drawing/2014/main" id="{E1E2D783-F00C-1F8D-AC50-411FD94FD949}"/>
              </a:ext>
            </a:extLst>
          </p:cNvPr>
          <p:cNvCxnSpPr>
            <a:cxnSpLocks/>
          </p:cNvCxnSpPr>
          <p:nvPr/>
        </p:nvCxnSpPr>
        <p:spPr>
          <a:xfrm flipV="1">
            <a:off x="5693892" y="3318672"/>
            <a:ext cx="0" cy="2209415"/>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sp>
        <p:nvSpPr>
          <p:cNvPr id="65" name="テキスト ボックス 11">
            <a:extLst>
              <a:ext uri="{FF2B5EF4-FFF2-40B4-BE49-F238E27FC236}">
                <a16:creationId xmlns:a16="http://schemas.microsoft.com/office/drawing/2014/main" id="{1ADB33E1-4209-7078-B8B1-B3400578A376}"/>
              </a:ext>
            </a:extLst>
          </p:cNvPr>
          <p:cNvSpPr txBox="1"/>
          <p:nvPr/>
        </p:nvSpPr>
        <p:spPr>
          <a:xfrm>
            <a:off x="5064090" y="3063793"/>
            <a:ext cx="1212875"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自社売上（億円）</a:t>
            </a:r>
          </a:p>
        </p:txBody>
      </p:sp>
      <p:cxnSp>
        <p:nvCxnSpPr>
          <p:cNvPr id="66" name="直線矢印コネクタ 65">
            <a:extLst>
              <a:ext uri="{FF2B5EF4-FFF2-40B4-BE49-F238E27FC236}">
                <a16:creationId xmlns:a16="http://schemas.microsoft.com/office/drawing/2014/main" id="{9F98B24C-7127-3FCA-2565-5AF3FA913C73}"/>
              </a:ext>
            </a:extLst>
          </p:cNvPr>
          <p:cNvCxnSpPr>
            <a:cxnSpLocks/>
          </p:cNvCxnSpPr>
          <p:nvPr/>
        </p:nvCxnSpPr>
        <p:spPr>
          <a:xfrm flipV="1">
            <a:off x="6996868"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67" name="テキスト ボックス 14">
            <a:extLst>
              <a:ext uri="{FF2B5EF4-FFF2-40B4-BE49-F238E27FC236}">
                <a16:creationId xmlns:a16="http://schemas.microsoft.com/office/drawing/2014/main" id="{D7538572-DBB6-5057-159A-9F7EF36F42A2}"/>
              </a:ext>
            </a:extLst>
          </p:cNvPr>
          <p:cNvSpPr txBox="1"/>
          <p:nvPr/>
        </p:nvSpPr>
        <p:spPr>
          <a:xfrm>
            <a:off x="6630556"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2024</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8" name="直線矢印コネクタ 67">
            <a:extLst>
              <a:ext uri="{FF2B5EF4-FFF2-40B4-BE49-F238E27FC236}">
                <a16:creationId xmlns:a16="http://schemas.microsoft.com/office/drawing/2014/main" id="{384F4343-2F1A-309A-ECB3-A21AA6E69B68}"/>
              </a:ext>
            </a:extLst>
          </p:cNvPr>
          <p:cNvCxnSpPr>
            <a:cxnSpLocks/>
          </p:cNvCxnSpPr>
          <p:nvPr/>
        </p:nvCxnSpPr>
        <p:spPr>
          <a:xfrm flipV="1">
            <a:off x="7006219" y="4725397"/>
            <a:ext cx="733239" cy="49963"/>
          </a:xfrm>
          <a:prstGeom prst="straightConnector1">
            <a:avLst/>
          </a:prstGeom>
          <a:noFill/>
          <a:ln w="28575" cap="rnd" cmpd="sng" algn="ctr">
            <a:solidFill>
              <a:srgbClr val="002060"/>
            </a:solidFill>
            <a:prstDash val="solid"/>
            <a:round/>
          </a:ln>
          <a:effectLst/>
        </p:spPr>
      </p:cxnSp>
      <p:cxnSp>
        <p:nvCxnSpPr>
          <p:cNvPr id="69" name="直線矢印コネクタ 68">
            <a:extLst>
              <a:ext uri="{FF2B5EF4-FFF2-40B4-BE49-F238E27FC236}">
                <a16:creationId xmlns:a16="http://schemas.microsoft.com/office/drawing/2014/main" id="{585913C9-A183-FF9E-2870-E8EA01A6473A}"/>
              </a:ext>
            </a:extLst>
          </p:cNvPr>
          <p:cNvCxnSpPr>
            <a:cxnSpLocks/>
          </p:cNvCxnSpPr>
          <p:nvPr/>
        </p:nvCxnSpPr>
        <p:spPr>
          <a:xfrm>
            <a:off x="5879420" y="4717105"/>
            <a:ext cx="1126799" cy="55147"/>
          </a:xfrm>
          <a:prstGeom prst="straightConnector1">
            <a:avLst/>
          </a:prstGeom>
          <a:noFill/>
          <a:ln w="28575" cap="rnd" cmpd="sng" algn="ctr">
            <a:solidFill>
              <a:srgbClr val="002060"/>
            </a:solidFill>
            <a:prstDash val="solid"/>
            <a:round/>
          </a:ln>
          <a:effectLst/>
        </p:spPr>
      </p:cxnSp>
      <p:sp>
        <p:nvSpPr>
          <p:cNvPr id="70" name="テキスト ボックス 17">
            <a:extLst>
              <a:ext uri="{FF2B5EF4-FFF2-40B4-BE49-F238E27FC236}">
                <a16:creationId xmlns:a16="http://schemas.microsoft.com/office/drawing/2014/main" id="{84B6C941-2BE7-C375-5F4C-C2984284E327}"/>
              </a:ext>
            </a:extLst>
          </p:cNvPr>
          <p:cNvSpPr txBox="1"/>
          <p:nvPr/>
        </p:nvSpPr>
        <p:spPr>
          <a:xfrm>
            <a:off x="5481490"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2019</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1" name="直線矢印コネクタ 70">
            <a:extLst>
              <a:ext uri="{FF2B5EF4-FFF2-40B4-BE49-F238E27FC236}">
                <a16:creationId xmlns:a16="http://schemas.microsoft.com/office/drawing/2014/main" id="{167EBC5E-443B-0494-A62D-47E63A9AA0A5}"/>
              </a:ext>
            </a:extLst>
          </p:cNvPr>
          <p:cNvCxnSpPr>
            <a:cxnSpLocks/>
          </p:cNvCxnSpPr>
          <p:nvPr/>
        </p:nvCxnSpPr>
        <p:spPr>
          <a:xfrm flipV="1">
            <a:off x="5861880"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cxnSp>
        <p:nvCxnSpPr>
          <p:cNvPr id="72" name="直線矢印コネクタ 71">
            <a:extLst>
              <a:ext uri="{FF2B5EF4-FFF2-40B4-BE49-F238E27FC236}">
                <a16:creationId xmlns:a16="http://schemas.microsoft.com/office/drawing/2014/main" id="{C4CB87CB-28C0-93C1-CCAC-8A20805A060D}"/>
              </a:ext>
            </a:extLst>
          </p:cNvPr>
          <p:cNvCxnSpPr>
            <a:cxnSpLocks/>
          </p:cNvCxnSpPr>
          <p:nvPr/>
        </p:nvCxnSpPr>
        <p:spPr>
          <a:xfrm flipV="1">
            <a:off x="8637832"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3" name="テキスト ボックス 20">
            <a:extLst>
              <a:ext uri="{FF2B5EF4-FFF2-40B4-BE49-F238E27FC236}">
                <a16:creationId xmlns:a16="http://schemas.microsoft.com/office/drawing/2014/main" id="{C0620E76-82AF-0260-1676-8D8454E6C153}"/>
              </a:ext>
            </a:extLst>
          </p:cNvPr>
          <p:cNvSpPr txBox="1"/>
          <p:nvPr/>
        </p:nvSpPr>
        <p:spPr>
          <a:xfrm>
            <a:off x="8266019"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2029</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4" name="直線矢印コネクタ 73">
            <a:extLst>
              <a:ext uri="{FF2B5EF4-FFF2-40B4-BE49-F238E27FC236}">
                <a16:creationId xmlns:a16="http://schemas.microsoft.com/office/drawing/2014/main" id="{114FB9D9-89F3-EA09-AD2F-B7D0708928D7}"/>
              </a:ext>
            </a:extLst>
          </p:cNvPr>
          <p:cNvCxnSpPr>
            <a:cxnSpLocks/>
          </p:cNvCxnSpPr>
          <p:nvPr/>
        </p:nvCxnSpPr>
        <p:spPr>
          <a:xfrm flipH="1" flipV="1">
            <a:off x="5693892" y="4625752"/>
            <a:ext cx="2943939" cy="7706"/>
          </a:xfrm>
          <a:prstGeom prst="straightConnector1">
            <a:avLst/>
          </a:prstGeom>
          <a:noFill/>
          <a:ln w="9525" cap="rnd" cmpd="sng" algn="ctr">
            <a:solidFill>
              <a:sysClr val="windowText" lastClr="000000">
                <a:lumMod val="60000"/>
                <a:lumOff val="40000"/>
              </a:sysClr>
            </a:solidFill>
            <a:prstDash val="dash"/>
            <a:round/>
            <a:tailEnd type="none"/>
          </a:ln>
          <a:effectLst/>
        </p:spPr>
      </p:cxnSp>
      <p:cxnSp>
        <p:nvCxnSpPr>
          <p:cNvPr id="75" name="直線矢印コネクタ 74">
            <a:extLst>
              <a:ext uri="{FF2B5EF4-FFF2-40B4-BE49-F238E27FC236}">
                <a16:creationId xmlns:a16="http://schemas.microsoft.com/office/drawing/2014/main" id="{90D5A3F9-C3E7-A3B5-BD28-6438EE301758}"/>
              </a:ext>
            </a:extLst>
          </p:cNvPr>
          <p:cNvCxnSpPr>
            <a:cxnSpLocks/>
          </p:cNvCxnSpPr>
          <p:nvPr/>
        </p:nvCxnSpPr>
        <p:spPr>
          <a:xfrm flipV="1">
            <a:off x="5866543" y="4508122"/>
            <a:ext cx="1331008" cy="405093"/>
          </a:xfrm>
          <a:prstGeom prst="straightConnector1">
            <a:avLst/>
          </a:prstGeom>
          <a:noFill/>
          <a:ln w="9525" cap="rnd" cmpd="sng" algn="ctr">
            <a:solidFill>
              <a:sysClr val="windowText" lastClr="000000"/>
            </a:solidFill>
            <a:prstDash val="solid"/>
            <a:round/>
          </a:ln>
          <a:effectLst/>
        </p:spPr>
      </p:cxnSp>
      <p:cxnSp>
        <p:nvCxnSpPr>
          <p:cNvPr id="76" name="直線矢印コネクタ 75">
            <a:extLst>
              <a:ext uri="{FF2B5EF4-FFF2-40B4-BE49-F238E27FC236}">
                <a16:creationId xmlns:a16="http://schemas.microsoft.com/office/drawing/2014/main" id="{120EDC19-1856-377B-0010-53C211F18609}"/>
              </a:ext>
            </a:extLst>
          </p:cNvPr>
          <p:cNvCxnSpPr>
            <a:cxnSpLocks/>
          </p:cNvCxnSpPr>
          <p:nvPr/>
        </p:nvCxnSpPr>
        <p:spPr>
          <a:xfrm flipH="1" flipV="1">
            <a:off x="5693892" y="3864655"/>
            <a:ext cx="2943939" cy="7706"/>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7" name="正方形/長方形 76">
            <a:extLst>
              <a:ext uri="{FF2B5EF4-FFF2-40B4-BE49-F238E27FC236}">
                <a16:creationId xmlns:a16="http://schemas.microsoft.com/office/drawing/2014/main" id="{493A7A73-C899-9BC9-0BCC-3C1A2F2374CF}"/>
              </a:ext>
            </a:extLst>
          </p:cNvPr>
          <p:cNvSpPr/>
          <p:nvPr/>
        </p:nvSpPr>
        <p:spPr>
          <a:xfrm>
            <a:off x="8655646" y="3637033"/>
            <a:ext cx="892387" cy="401760"/>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当社の事業売上高</a:t>
            </a:r>
          </a:p>
        </p:txBody>
      </p:sp>
      <p:cxnSp>
        <p:nvCxnSpPr>
          <p:cNvPr id="78" name="直線矢印コネクタ 77">
            <a:extLst>
              <a:ext uri="{FF2B5EF4-FFF2-40B4-BE49-F238E27FC236}">
                <a16:creationId xmlns:a16="http://schemas.microsoft.com/office/drawing/2014/main" id="{8B095B6D-F740-00CC-F408-71038DF50A2F}"/>
              </a:ext>
            </a:extLst>
          </p:cNvPr>
          <p:cNvCxnSpPr>
            <a:cxnSpLocks/>
          </p:cNvCxnSpPr>
          <p:nvPr/>
        </p:nvCxnSpPr>
        <p:spPr>
          <a:xfrm flipV="1">
            <a:off x="7739458"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9" name="正方形/長方形 78">
            <a:extLst>
              <a:ext uri="{FF2B5EF4-FFF2-40B4-BE49-F238E27FC236}">
                <a16:creationId xmlns:a16="http://schemas.microsoft.com/office/drawing/2014/main" id="{E1DFD552-90C0-816F-30A3-6E6E2B71745E}"/>
              </a:ext>
            </a:extLst>
          </p:cNvPr>
          <p:cNvSpPr/>
          <p:nvPr/>
        </p:nvSpPr>
        <p:spPr>
          <a:xfrm>
            <a:off x="7001531" y="4874741"/>
            <a:ext cx="750124" cy="533683"/>
          </a:xfrm>
          <a:prstGeom prst="rect">
            <a:avLst/>
          </a:prstGeom>
          <a:solidFill>
            <a:sysClr val="window" lastClr="FFFFFF">
              <a:lumMod val="85000"/>
            </a:sysClr>
          </a:solidFill>
          <a:ln w="9525" cap="rnd" cmpd="sng" algn="ctr">
            <a:noFill/>
            <a:prstDash val="solid"/>
            <a:round/>
            <a:headEnd type="none" w="med" len="med"/>
            <a:tailEnd type="none" w="med" len="med"/>
          </a:ln>
          <a:effectLst/>
        </p:spPr>
        <p:txBody>
          <a:bodyPr rot="0" spcFirstLastPara="0" vert="horz" wrap="square" lIns="36000" tIns="37148" rIns="36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支援措置を活用する</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a:t>
            </a:r>
          </a:p>
        </p:txBody>
      </p:sp>
      <p:sp>
        <p:nvSpPr>
          <p:cNvPr id="80" name="テキスト ボックス 39">
            <a:extLst>
              <a:ext uri="{FF2B5EF4-FFF2-40B4-BE49-F238E27FC236}">
                <a16:creationId xmlns:a16="http://schemas.microsoft.com/office/drawing/2014/main" id="{011FCBD3-70CB-0104-2F3A-489AC5C7EB9D}"/>
              </a:ext>
            </a:extLst>
          </p:cNvPr>
          <p:cNvSpPr txBox="1"/>
          <p:nvPr/>
        </p:nvSpPr>
        <p:spPr>
          <a:xfrm>
            <a:off x="7375991"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2026</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81" name="直線矢印コネクタ 80">
            <a:extLst>
              <a:ext uri="{FF2B5EF4-FFF2-40B4-BE49-F238E27FC236}">
                <a16:creationId xmlns:a16="http://schemas.microsoft.com/office/drawing/2014/main" id="{F93E66E2-4AB2-1E8C-1CCB-94A7EEC07DBE}"/>
              </a:ext>
            </a:extLst>
          </p:cNvPr>
          <p:cNvCxnSpPr>
            <a:cxnSpLocks/>
          </p:cNvCxnSpPr>
          <p:nvPr/>
        </p:nvCxnSpPr>
        <p:spPr>
          <a:xfrm flipV="1">
            <a:off x="7751654" y="3872361"/>
            <a:ext cx="881516" cy="853036"/>
          </a:xfrm>
          <a:prstGeom prst="straightConnector1">
            <a:avLst/>
          </a:prstGeom>
          <a:noFill/>
          <a:ln w="28575" cap="rnd" cmpd="sng" algn="ctr">
            <a:solidFill>
              <a:srgbClr val="002060"/>
            </a:solidFill>
            <a:prstDash val="solid"/>
            <a:round/>
          </a:ln>
          <a:effectLst/>
        </p:spPr>
      </p:cxnSp>
      <p:cxnSp>
        <p:nvCxnSpPr>
          <p:cNvPr id="82" name="直線矢印コネクタ 81">
            <a:extLst>
              <a:ext uri="{FF2B5EF4-FFF2-40B4-BE49-F238E27FC236}">
                <a16:creationId xmlns:a16="http://schemas.microsoft.com/office/drawing/2014/main" id="{C89FE0B0-5AAA-6E4D-24A8-3F763989ED92}"/>
              </a:ext>
            </a:extLst>
          </p:cNvPr>
          <p:cNvCxnSpPr>
            <a:cxnSpLocks/>
          </p:cNvCxnSpPr>
          <p:nvPr/>
        </p:nvCxnSpPr>
        <p:spPr>
          <a:xfrm flipV="1">
            <a:off x="7185243" y="4236414"/>
            <a:ext cx="1437721" cy="274201"/>
          </a:xfrm>
          <a:prstGeom prst="straightConnector1">
            <a:avLst/>
          </a:prstGeom>
          <a:noFill/>
          <a:ln w="9525" cap="rnd" cmpd="sng" algn="ctr">
            <a:solidFill>
              <a:sysClr val="windowText" lastClr="000000"/>
            </a:solidFill>
            <a:prstDash val="solid"/>
            <a:round/>
          </a:ln>
          <a:effectLst/>
        </p:spPr>
      </p:cxnSp>
      <p:sp>
        <p:nvSpPr>
          <p:cNvPr id="83" name="正方形/長方形 82">
            <a:extLst>
              <a:ext uri="{FF2B5EF4-FFF2-40B4-BE49-F238E27FC236}">
                <a16:creationId xmlns:a16="http://schemas.microsoft.com/office/drawing/2014/main" id="{B669DFEF-77A1-5AE0-43BC-AB7D04E00CCB}"/>
              </a:ext>
            </a:extLst>
          </p:cNvPr>
          <p:cNvSpPr/>
          <p:nvPr/>
        </p:nvSpPr>
        <p:spPr>
          <a:xfrm>
            <a:off x="6171995" y="4345433"/>
            <a:ext cx="892387" cy="110618"/>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CAGR</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4" name="吹き出し: 角を丸めた四角形 83">
            <a:extLst>
              <a:ext uri="{FF2B5EF4-FFF2-40B4-BE49-F238E27FC236}">
                <a16:creationId xmlns:a16="http://schemas.microsoft.com/office/drawing/2014/main" id="{C8EC1C58-4BEF-8AAA-B716-B87E432849D6}"/>
              </a:ext>
            </a:extLst>
          </p:cNvPr>
          <p:cNvSpPr/>
          <p:nvPr/>
        </p:nvSpPr>
        <p:spPr>
          <a:xfrm>
            <a:off x="6562877" y="3337252"/>
            <a:ext cx="1688816" cy="523550"/>
          </a:xfrm>
          <a:prstGeom prst="wedgeRoundRectCallout">
            <a:avLst>
              <a:gd name="adj1" fmla="val 44986"/>
              <a:gd name="adj2" fmla="val 114078"/>
              <a:gd name="adj3" fmla="val 16667"/>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支援措置を活用する事業によって規模拡大・生産性向上を見込む</a:t>
            </a:r>
          </a:p>
        </p:txBody>
      </p:sp>
      <p:sp>
        <p:nvSpPr>
          <p:cNvPr id="85" name="正方形/長方形 84">
            <a:extLst>
              <a:ext uri="{FF2B5EF4-FFF2-40B4-BE49-F238E27FC236}">
                <a16:creationId xmlns:a16="http://schemas.microsoft.com/office/drawing/2014/main" id="{01FEE333-BC98-C63B-8E0A-489D1467620B}"/>
              </a:ext>
            </a:extLst>
          </p:cNvPr>
          <p:cNvSpPr/>
          <p:nvPr/>
        </p:nvSpPr>
        <p:spPr>
          <a:xfrm>
            <a:off x="5152168" y="2771298"/>
            <a:ext cx="1428750" cy="262471"/>
          </a:xfrm>
          <a:prstGeom prst="rect">
            <a:avLst/>
          </a:prstGeom>
          <a:solidFill>
            <a:srgbClr val="002060"/>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グラフイメージ</a:t>
            </a:r>
          </a:p>
        </p:txBody>
      </p:sp>
      <p:cxnSp>
        <p:nvCxnSpPr>
          <p:cNvPr id="86" name="直線矢印コネクタ 85">
            <a:extLst>
              <a:ext uri="{FF2B5EF4-FFF2-40B4-BE49-F238E27FC236}">
                <a16:creationId xmlns:a16="http://schemas.microsoft.com/office/drawing/2014/main" id="{D606A31D-900D-FAAB-48A0-756E9C4BFCFF}"/>
              </a:ext>
            </a:extLst>
          </p:cNvPr>
          <p:cNvCxnSpPr>
            <a:cxnSpLocks/>
          </p:cNvCxnSpPr>
          <p:nvPr/>
        </p:nvCxnSpPr>
        <p:spPr>
          <a:xfrm flipV="1">
            <a:off x="8633170" y="3318672"/>
            <a:ext cx="0" cy="2209415"/>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sp>
        <p:nvSpPr>
          <p:cNvPr id="87" name="テキスト ボックス 6">
            <a:extLst>
              <a:ext uri="{FF2B5EF4-FFF2-40B4-BE49-F238E27FC236}">
                <a16:creationId xmlns:a16="http://schemas.microsoft.com/office/drawing/2014/main" id="{97E2FEEA-D9D4-DBE8-A634-83C085398805}"/>
              </a:ext>
            </a:extLst>
          </p:cNvPr>
          <p:cNvSpPr txBox="1"/>
          <p:nvPr/>
        </p:nvSpPr>
        <p:spPr>
          <a:xfrm>
            <a:off x="8035244" y="3063793"/>
            <a:ext cx="1212875"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市場規模</a:t>
            </a:r>
          </a:p>
        </p:txBody>
      </p:sp>
      <p:sp>
        <p:nvSpPr>
          <p:cNvPr id="88" name="テキスト ボックス 2">
            <a:extLst>
              <a:ext uri="{FF2B5EF4-FFF2-40B4-BE49-F238E27FC236}">
                <a16:creationId xmlns:a16="http://schemas.microsoft.com/office/drawing/2014/main" id="{0B2806FF-83AC-B0B5-A09C-17ABFBB06EFB}"/>
              </a:ext>
            </a:extLst>
          </p:cNvPr>
          <p:cNvSpPr txBox="1"/>
          <p:nvPr/>
        </p:nvSpPr>
        <p:spPr>
          <a:xfrm>
            <a:off x="8819545" y="5591800"/>
            <a:ext cx="595081" cy="26486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8BFB5239-7AC8-B6F2-AE53-D827C9B1425C}"/>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②外部・内部環境分析に基づく「事業計画」関係</a:t>
            </a:r>
            <a:endPar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618503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（様式）内部環境の状況</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ヒト・モノ（技術含む）・カネ・情報（データやネットワーク含む）について、自社の強み・弱みの認識を簡潔にご記載ください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強みだけでなく、考えうるリスクや脅威等の弱みをいかに正確に認識しているかについても評価対象となるためご記載ください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BA908E13-FAC3-76B9-D3B6-1648C60BB240}"/>
              </a:ext>
            </a:extLst>
          </p:cNvPr>
          <p:cNvSpPr/>
          <p:nvPr/>
        </p:nvSpPr>
        <p:spPr>
          <a:xfrm>
            <a:off x="1077485" y="1459756"/>
            <a:ext cx="4140000" cy="360000"/>
          </a:xfrm>
          <a:prstGeom prst="rect">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強み</a:t>
            </a:r>
          </a:p>
        </p:txBody>
      </p:sp>
      <p:sp>
        <p:nvSpPr>
          <p:cNvPr id="21" name="正方形/長方形 20">
            <a:extLst>
              <a:ext uri="{FF2B5EF4-FFF2-40B4-BE49-F238E27FC236}">
                <a16:creationId xmlns:a16="http://schemas.microsoft.com/office/drawing/2014/main" id="{A58D3525-6139-C596-BD68-6F88BD22D3A7}"/>
              </a:ext>
            </a:extLst>
          </p:cNvPr>
          <p:cNvSpPr/>
          <p:nvPr/>
        </p:nvSpPr>
        <p:spPr>
          <a:xfrm>
            <a:off x="5255222" y="1459756"/>
            <a:ext cx="4140000" cy="360000"/>
          </a:xfrm>
          <a:prstGeom prst="rect">
            <a:avLst/>
          </a:prstGeom>
          <a:solidFill>
            <a:schemeClr val="bg1">
              <a:lumMod val="7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弱み</a:t>
            </a:r>
          </a:p>
        </p:txBody>
      </p:sp>
      <p:sp>
        <p:nvSpPr>
          <p:cNvPr id="22" name="正方形/長方形 21">
            <a:extLst>
              <a:ext uri="{FF2B5EF4-FFF2-40B4-BE49-F238E27FC236}">
                <a16:creationId xmlns:a16="http://schemas.microsoft.com/office/drawing/2014/main" id="{BC84E7FA-24C2-9945-3D09-60E3A88A58B4}"/>
              </a:ext>
            </a:extLst>
          </p:cNvPr>
          <p:cNvSpPr/>
          <p:nvPr/>
        </p:nvSpPr>
        <p:spPr>
          <a:xfrm>
            <a:off x="510777" y="1837174"/>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ヒト</a:t>
            </a:r>
          </a:p>
        </p:txBody>
      </p:sp>
      <p:sp>
        <p:nvSpPr>
          <p:cNvPr id="23" name="正方形/長方形 22">
            <a:extLst>
              <a:ext uri="{FF2B5EF4-FFF2-40B4-BE49-F238E27FC236}">
                <a16:creationId xmlns:a16="http://schemas.microsoft.com/office/drawing/2014/main" id="{C9E244AD-352C-00ED-63F7-DE658F69CDF3}"/>
              </a:ext>
            </a:extLst>
          </p:cNvPr>
          <p:cNvSpPr/>
          <p:nvPr/>
        </p:nvSpPr>
        <p:spPr>
          <a:xfrm>
            <a:off x="510777" y="2834083"/>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モノ</a:t>
            </a:r>
          </a:p>
        </p:txBody>
      </p:sp>
      <p:sp>
        <p:nvSpPr>
          <p:cNvPr id="24" name="正方形/長方形 23">
            <a:extLst>
              <a:ext uri="{FF2B5EF4-FFF2-40B4-BE49-F238E27FC236}">
                <a16:creationId xmlns:a16="http://schemas.microsoft.com/office/drawing/2014/main" id="{35B298FA-FD41-B005-DEF5-D64CCA5DC8BC}"/>
              </a:ext>
            </a:extLst>
          </p:cNvPr>
          <p:cNvSpPr/>
          <p:nvPr/>
        </p:nvSpPr>
        <p:spPr>
          <a:xfrm>
            <a:off x="510777" y="3830992"/>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カネ</a:t>
            </a:r>
          </a:p>
        </p:txBody>
      </p:sp>
      <p:sp>
        <p:nvSpPr>
          <p:cNvPr id="25" name="正方形/長方形 24">
            <a:extLst>
              <a:ext uri="{FF2B5EF4-FFF2-40B4-BE49-F238E27FC236}">
                <a16:creationId xmlns:a16="http://schemas.microsoft.com/office/drawing/2014/main" id="{D9477333-19F1-DAC5-1BD5-DD7E93BFED67}"/>
              </a:ext>
            </a:extLst>
          </p:cNvPr>
          <p:cNvSpPr/>
          <p:nvPr/>
        </p:nvSpPr>
        <p:spPr>
          <a:xfrm>
            <a:off x="510777" y="4827902"/>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情報</a:t>
            </a:r>
          </a:p>
        </p:txBody>
      </p:sp>
      <p:sp>
        <p:nvSpPr>
          <p:cNvPr id="26" name="正方形/長方形 25">
            <a:extLst>
              <a:ext uri="{FF2B5EF4-FFF2-40B4-BE49-F238E27FC236}">
                <a16:creationId xmlns:a16="http://schemas.microsoft.com/office/drawing/2014/main" id="{9A2EE288-FE91-C4EA-82C6-3005BC221BD4}"/>
              </a:ext>
            </a:extLst>
          </p:cNvPr>
          <p:cNvSpPr/>
          <p:nvPr/>
        </p:nvSpPr>
        <p:spPr>
          <a:xfrm>
            <a:off x="1077486" y="1835010"/>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OJT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に力を入れており離職率が低く優秀な人材がそろっている、業界における専門知識を持ち合わせた人材が多く、競合他社に勝る効率的な生産体制を有している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p>
        </p:txBody>
      </p:sp>
      <p:sp>
        <p:nvSpPr>
          <p:cNvPr id="28" name="正方形/長方形 27">
            <a:extLst>
              <a:ext uri="{FF2B5EF4-FFF2-40B4-BE49-F238E27FC236}">
                <a16:creationId xmlns:a16="http://schemas.microsoft.com/office/drawing/2014/main" id="{239E1026-8E7A-2B56-7070-3C8542FF3B7A}"/>
              </a:ext>
            </a:extLst>
          </p:cNvPr>
          <p:cNvSpPr/>
          <p:nvPr/>
        </p:nvSpPr>
        <p:spPr>
          <a:xfrm>
            <a:off x="1077486" y="2834083"/>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26BD35F1-BB31-B296-5ACE-9E50DA39C019}"/>
              </a:ext>
            </a:extLst>
          </p:cNvPr>
          <p:cNvSpPr/>
          <p:nvPr/>
        </p:nvSpPr>
        <p:spPr>
          <a:xfrm>
            <a:off x="1077486" y="383099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8EDF70DD-68A8-4A4E-8C86-CF0692EDCEB4}"/>
              </a:ext>
            </a:extLst>
          </p:cNvPr>
          <p:cNvSpPr/>
          <p:nvPr/>
        </p:nvSpPr>
        <p:spPr>
          <a:xfrm>
            <a:off x="1077486" y="482790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1" name="正方形/長方形 30">
            <a:extLst>
              <a:ext uri="{FF2B5EF4-FFF2-40B4-BE49-F238E27FC236}">
                <a16:creationId xmlns:a16="http://schemas.microsoft.com/office/drawing/2014/main" id="{42B9398C-1F04-D4B1-EDD7-78FDBC529FEA}"/>
              </a:ext>
            </a:extLst>
          </p:cNvPr>
          <p:cNvSpPr/>
          <p:nvPr/>
        </p:nvSpPr>
        <p:spPr>
          <a:xfrm>
            <a:off x="5255223" y="1837174"/>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（例：新卒採用を開始したのが最近であり、自社の平均年齢が高い（業界内比）実情から人材の高齢化が懸念される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p>
        </p:txBody>
      </p:sp>
      <p:sp>
        <p:nvSpPr>
          <p:cNvPr id="32" name="正方形/長方形 31">
            <a:extLst>
              <a:ext uri="{FF2B5EF4-FFF2-40B4-BE49-F238E27FC236}">
                <a16:creationId xmlns:a16="http://schemas.microsoft.com/office/drawing/2014/main" id="{81B4F0EE-AB71-0294-5FB9-BA3481916ECC}"/>
              </a:ext>
            </a:extLst>
          </p:cNvPr>
          <p:cNvSpPr/>
          <p:nvPr/>
        </p:nvSpPr>
        <p:spPr>
          <a:xfrm>
            <a:off x="5255223" y="2834083"/>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3" name="正方形/長方形 32">
            <a:extLst>
              <a:ext uri="{FF2B5EF4-FFF2-40B4-BE49-F238E27FC236}">
                <a16:creationId xmlns:a16="http://schemas.microsoft.com/office/drawing/2014/main" id="{C64B4778-E8DB-193A-9F0D-7155E8DECCC9}"/>
              </a:ext>
            </a:extLst>
          </p:cNvPr>
          <p:cNvSpPr/>
          <p:nvPr/>
        </p:nvSpPr>
        <p:spPr>
          <a:xfrm>
            <a:off x="5255223" y="383099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4" name="正方形/長方形 33">
            <a:extLst>
              <a:ext uri="{FF2B5EF4-FFF2-40B4-BE49-F238E27FC236}">
                <a16:creationId xmlns:a16="http://schemas.microsoft.com/office/drawing/2014/main" id="{36737F30-4A14-17E0-6636-B9FF72546980}"/>
              </a:ext>
            </a:extLst>
          </p:cNvPr>
          <p:cNvSpPr/>
          <p:nvPr/>
        </p:nvSpPr>
        <p:spPr>
          <a:xfrm>
            <a:off x="5255223" y="482790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78185916-BFA1-9117-D3B8-AB106BB62421}"/>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②外部・内部環境分析に基づく「事業計画」関係</a:t>
            </a:r>
            <a:endPar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28513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（様式）事業戦略</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411838" y="5969069"/>
            <a:ext cx="9294132"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全体のポートフォリオ（事業名、売上高、構成比率、営業利益率を明記）を基に、主要事業及び支援措置を活用する事業の位置づけを整理しご記載ください。また、現在の各事業の概要に加え、外部環境・内部環境等の分析を踏まえた上で、今後</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年程度の事業戦略を記載してください。</a:t>
            </a:r>
          </a:p>
        </p:txBody>
      </p:sp>
      <p:sp>
        <p:nvSpPr>
          <p:cNvPr id="49" name="正方形/長方形 48">
            <a:extLst>
              <a:ext uri="{FF2B5EF4-FFF2-40B4-BE49-F238E27FC236}">
                <a16:creationId xmlns:a16="http://schemas.microsoft.com/office/drawing/2014/main" id="{5795EBA9-BB18-074A-B2CB-6ADAC3DD7FE6}"/>
              </a:ext>
            </a:extLst>
          </p:cNvPr>
          <p:cNvSpPr/>
          <p:nvPr/>
        </p:nvSpPr>
        <p:spPr>
          <a:xfrm>
            <a:off x="1161897" y="2710762"/>
            <a:ext cx="1158983" cy="1121274"/>
          </a:xfrm>
          <a:prstGeom prst="rect">
            <a:avLst/>
          </a:prstGeom>
          <a:solidFill>
            <a:schemeClr val="accent1">
              <a:lumMod val="20000"/>
              <a:lumOff val="80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支援措置を活用する事業</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50" name="Rectangle 135">
            <a:extLst>
              <a:ext uri="{FF2B5EF4-FFF2-40B4-BE49-F238E27FC236}">
                <a16:creationId xmlns:a16="http://schemas.microsoft.com/office/drawing/2014/main" id="{CF6043F5-17F1-F119-CA88-699ABB329D4E}"/>
              </a:ext>
            </a:extLst>
          </p:cNvPr>
          <p:cNvSpPr/>
          <p:nvPr/>
        </p:nvSpPr>
        <p:spPr>
          <a:xfrm>
            <a:off x="2412362" y="3860173"/>
            <a:ext cx="1604291" cy="1166959"/>
          </a:xfrm>
          <a:prstGeom prst="rect">
            <a:avLst/>
          </a:prstGeom>
          <a:solidFill>
            <a:schemeClr val="accent1">
              <a:lumMod val="60000"/>
              <a:lumOff val="40000"/>
            </a:schemeClr>
          </a:solidFill>
          <a:ln w="9525" cap="rnd" cmpd="sng" algn="ctr">
            <a:noFill/>
            <a:prstDash val="solid"/>
            <a:round/>
            <a:headEnd type="none" w="med" len="med"/>
            <a:tailEnd type="none" w="med" len="med"/>
          </a:ln>
          <a:effectLst/>
        </p:spPr>
        <p:txBody>
          <a:bodyPr rot="0" spcFirstLastPara="0" vert="horz" wrap="square" lIns="91440" tIns="7200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主要事業</a:t>
            </a:r>
            <a:endParaRPr kumimoji="1" lang="en-US" altLang="ja-JP" sz="105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1" name="Rectangle 68">
            <a:extLst>
              <a:ext uri="{FF2B5EF4-FFF2-40B4-BE49-F238E27FC236}">
                <a16:creationId xmlns:a16="http://schemas.microsoft.com/office/drawing/2014/main" id="{0C5BB4D3-2F9A-FE0D-D5CA-72E8364583B1}"/>
              </a:ext>
            </a:extLst>
          </p:cNvPr>
          <p:cNvSpPr/>
          <p:nvPr/>
        </p:nvSpPr>
        <p:spPr>
          <a:xfrm>
            <a:off x="766246" y="2769595"/>
            <a:ext cx="2169020" cy="1611870"/>
          </a:xfrm>
          <a:prstGeom prst="rect">
            <a:avLst/>
          </a:prstGeom>
          <a:noFill/>
          <a:ln w="9525" cap="rnd"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Arial" panose="020B0604020202020204"/>
              <a:ea typeface="メイリオ"/>
              <a:cs typeface="+mn-cs"/>
            </a:endParaRPr>
          </a:p>
        </p:txBody>
      </p:sp>
      <p:cxnSp>
        <p:nvCxnSpPr>
          <p:cNvPr id="52" name="Straight Connector 138">
            <a:extLst>
              <a:ext uri="{FF2B5EF4-FFF2-40B4-BE49-F238E27FC236}">
                <a16:creationId xmlns:a16="http://schemas.microsoft.com/office/drawing/2014/main" id="{021393AB-FC3D-25D9-851C-1ADA106D2995}"/>
              </a:ext>
            </a:extLst>
          </p:cNvPr>
          <p:cNvCxnSpPr/>
          <p:nvPr/>
        </p:nvCxnSpPr>
        <p:spPr>
          <a:xfrm>
            <a:off x="743358" y="5049095"/>
            <a:ext cx="3312000" cy="0"/>
          </a:xfrm>
          <a:prstGeom prst="line">
            <a:avLst/>
          </a:prstGeom>
          <a:noFill/>
          <a:ln w="9525" cap="rnd" cmpd="sng" algn="ctr">
            <a:solidFill>
              <a:sysClr val="windowText" lastClr="000000">
                <a:lumMod val="60000"/>
                <a:lumOff val="40000"/>
              </a:sysClr>
            </a:solidFill>
            <a:prstDash val="solid"/>
            <a:round/>
            <a:headEnd type="none" w="med" len="med"/>
            <a:tailEnd type="triangle" w="med" len="med"/>
          </a:ln>
          <a:effectLst/>
        </p:spPr>
      </p:cxnSp>
      <p:sp>
        <p:nvSpPr>
          <p:cNvPr id="53" name="TextBox 140" descr="ｔ">
            <a:extLst>
              <a:ext uri="{FF2B5EF4-FFF2-40B4-BE49-F238E27FC236}">
                <a16:creationId xmlns:a16="http://schemas.microsoft.com/office/drawing/2014/main" id="{408171CD-413B-8327-AC3A-139C55F68138}"/>
              </a:ext>
            </a:extLst>
          </p:cNvPr>
          <p:cNvSpPr txBox="1"/>
          <p:nvPr/>
        </p:nvSpPr>
        <p:spPr>
          <a:xfrm>
            <a:off x="411838" y="3392746"/>
            <a:ext cx="343542" cy="80239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eaVert" wrap="none" lIns="91440" tIns="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市場成長率（％）</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54" name="TextBox 141">
            <a:extLst>
              <a:ext uri="{FF2B5EF4-FFF2-40B4-BE49-F238E27FC236}">
                <a16:creationId xmlns:a16="http://schemas.microsoft.com/office/drawing/2014/main" id="{B98AEA70-EFED-CA1A-1936-0D7DC4578454}"/>
              </a:ext>
            </a:extLst>
          </p:cNvPr>
          <p:cNvSpPr txBox="1"/>
          <p:nvPr/>
        </p:nvSpPr>
        <p:spPr>
          <a:xfrm>
            <a:off x="1496103" y="5066846"/>
            <a:ext cx="2041234"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市場シェア率（％）</a:t>
            </a:r>
            <a:endParaRPr kumimoji="1" 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55" name="TextBox 153">
            <a:extLst>
              <a:ext uri="{FF2B5EF4-FFF2-40B4-BE49-F238E27FC236}">
                <a16:creationId xmlns:a16="http://schemas.microsoft.com/office/drawing/2014/main" id="{6C733DEC-36B6-3D43-BF18-50A22BD1412E}"/>
              </a:ext>
            </a:extLst>
          </p:cNvPr>
          <p:cNvSpPr txBox="1"/>
          <p:nvPr/>
        </p:nvSpPr>
        <p:spPr>
          <a:xfrm>
            <a:off x="2470132" y="2710762"/>
            <a:ext cx="917062" cy="860742"/>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56" name="TextBox 160">
            <a:extLst>
              <a:ext uri="{FF2B5EF4-FFF2-40B4-BE49-F238E27FC236}">
                <a16:creationId xmlns:a16="http://schemas.microsoft.com/office/drawing/2014/main" id="{A8A9A819-E0B7-2480-6D8F-C530D5E58179}"/>
              </a:ext>
            </a:extLst>
          </p:cNvPr>
          <p:cNvSpPr txBox="1"/>
          <p:nvPr/>
        </p:nvSpPr>
        <p:spPr>
          <a:xfrm>
            <a:off x="3353804" y="3101090"/>
            <a:ext cx="674410" cy="649578"/>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cxnSp>
        <p:nvCxnSpPr>
          <p:cNvPr id="57" name="Straight Connector 57">
            <a:extLst>
              <a:ext uri="{FF2B5EF4-FFF2-40B4-BE49-F238E27FC236}">
                <a16:creationId xmlns:a16="http://schemas.microsoft.com/office/drawing/2014/main" id="{91E1C5DF-3C58-EE67-E33F-240430DE3CF4}"/>
              </a:ext>
            </a:extLst>
          </p:cNvPr>
          <p:cNvCxnSpPr>
            <a:cxnSpLocks/>
          </p:cNvCxnSpPr>
          <p:nvPr/>
        </p:nvCxnSpPr>
        <p:spPr>
          <a:xfrm flipV="1">
            <a:off x="743358" y="2529578"/>
            <a:ext cx="0" cy="2520000"/>
          </a:xfrm>
          <a:prstGeom prst="line">
            <a:avLst/>
          </a:prstGeom>
          <a:noFill/>
          <a:ln w="9525" cap="rnd" cmpd="sng" algn="ctr">
            <a:solidFill>
              <a:sysClr val="windowText" lastClr="000000">
                <a:lumMod val="60000"/>
                <a:lumOff val="40000"/>
              </a:sysClr>
            </a:solidFill>
            <a:prstDash val="solid"/>
            <a:round/>
            <a:headEnd type="none" w="med" len="med"/>
            <a:tailEnd type="triangle" w="med" len="med"/>
          </a:ln>
          <a:effectLst/>
        </p:spPr>
      </p:cxnSp>
      <p:cxnSp>
        <p:nvCxnSpPr>
          <p:cNvPr id="58" name="Straight Connector 59">
            <a:extLst>
              <a:ext uri="{FF2B5EF4-FFF2-40B4-BE49-F238E27FC236}">
                <a16:creationId xmlns:a16="http://schemas.microsoft.com/office/drawing/2014/main" id="{87AE0C20-AD70-DFC9-38EB-28EC2EF1CA91}"/>
              </a:ext>
            </a:extLst>
          </p:cNvPr>
          <p:cNvCxnSpPr>
            <a:cxnSpLocks/>
          </p:cNvCxnSpPr>
          <p:nvPr/>
        </p:nvCxnSpPr>
        <p:spPr>
          <a:xfrm flipV="1">
            <a:off x="2402988" y="2564836"/>
            <a:ext cx="0" cy="2484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cxnSp>
        <p:nvCxnSpPr>
          <p:cNvPr id="59" name="Straight Connector 60">
            <a:extLst>
              <a:ext uri="{FF2B5EF4-FFF2-40B4-BE49-F238E27FC236}">
                <a16:creationId xmlns:a16="http://schemas.microsoft.com/office/drawing/2014/main" id="{D5C2E44B-7119-D42D-1C22-CE3B683F1662}"/>
              </a:ext>
            </a:extLst>
          </p:cNvPr>
          <p:cNvCxnSpPr/>
          <p:nvPr/>
        </p:nvCxnSpPr>
        <p:spPr>
          <a:xfrm>
            <a:off x="766246" y="3860173"/>
            <a:ext cx="3312000" cy="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60" name="TextBox 157">
            <a:extLst>
              <a:ext uri="{FF2B5EF4-FFF2-40B4-BE49-F238E27FC236}">
                <a16:creationId xmlns:a16="http://schemas.microsoft.com/office/drawing/2014/main" id="{C708A4D1-4F6D-C344-D549-C5E1196BBAD3}"/>
              </a:ext>
            </a:extLst>
          </p:cNvPr>
          <p:cNvSpPr txBox="1"/>
          <p:nvPr/>
        </p:nvSpPr>
        <p:spPr>
          <a:xfrm>
            <a:off x="3017374" y="3899887"/>
            <a:ext cx="919372" cy="873401"/>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1" name="TextBox 66">
            <a:extLst>
              <a:ext uri="{FF2B5EF4-FFF2-40B4-BE49-F238E27FC236}">
                <a16:creationId xmlns:a16="http://schemas.microsoft.com/office/drawing/2014/main" id="{8536473E-7A06-2051-8AE5-00BFCB1D56DD}"/>
              </a:ext>
            </a:extLst>
          </p:cNvPr>
          <p:cNvSpPr txBox="1"/>
          <p:nvPr/>
        </p:nvSpPr>
        <p:spPr>
          <a:xfrm>
            <a:off x="1067966" y="4186109"/>
            <a:ext cx="638523" cy="619619"/>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2" name="TextBox 155">
            <a:extLst>
              <a:ext uri="{FF2B5EF4-FFF2-40B4-BE49-F238E27FC236}">
                <a16:creationId xmlns:a16="http://schemas.microsoft.com/office/drawing/2014/main" id="{83A17C35-0005-44CC-A714-82CABA447AC5}"/>
              </a:ext>
            </a:extLst>
          </p:cNvPr>
          <p:cNvSpPr txBox="1"/>
          <p:nvPr/>
        </p:nvSpPr>
        <p:spPr>
          <a:xfrm>
            <a:off x="1354388" y="3017427"/>
            <a:ext cx="774000" cy="774810"/>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3" name="正方形/長方形 62">
            <a:extLst>
              <a:ext uri="{FF2B5EF4-FFF2-40B4-BE49-F238E27FC236}">
                <a16:creationId xmlns:a16="http://schemas.microsoft.com/office/drawing/2014/main" id="{176FC4CC-61BA-E419-5913-5FF0D401A726}"/>
              </a:ext>
            </a:extLst>
          </p:cNvPr>
          <p:cNvSpPr/>
          <p:nvPr/>
        </p:nvSpPr>
        <p:spPr>
          <a:xfrm>
            <a:off x="510778" y="5335402"/>
            <a:ext cx="3677921" cy="521771"/>
          </a:xfrm>
          <a:prstGeom prst="rect">
            <a:avLst/>
          </a:prstGeom>
          <a:noFill/>
          <a:ln w="9525" cap="rnd" cmpd="sng" algn="ctr">
            <a:solidFill>
              <a:sysClr val="window" lastClr="FFFFFF"/>
            </a:solid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企業全体のポートフォリオを上記イメージを参考にご表現ください</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全体のポートフォリオの中で主要事業となっているもの、その中で支援措置を活用する事業の位置づけを整理しご記載ください</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65" name="グループ化 64">
            <a:extLst>
              <a:ext uri="{FF2B5EF4-FFF2-40B4-BE49-F238E27FC236}">
                <a16:creationId xmlns:a16="http://schemas.microsoft.com/office/drawing/2014/main" id="{6CE82ADC-E4C6-8CDE-6EDE-5C72AB42895C}"/>
              </a:ext>
            </a:extLst>
          </p:cNvPr>
          <p:cNvGrpSpPr/>
          <p:nvPr/>
        </p:nvGrpSpPr>
        <p:grpSpPr>
          <a:xfrm>
            <a:off x="4754567" y="1487521"/>
            <a:ext cx="1045020" cy="349017"/>
            <a:chOff x="4707426" y="5309022"/>
            <a:chExt cx="1857953" cy="349017"/>
          </a:xfrm>
        </p:grpSpPr>
        <p:sp>
          <p:nvSpPr>
            <p:cNvPr id="75" name="TextBox 11">
              <a:extLst>
                <a:ext uri="{FF2B5EF4-FFF2-40B4-BE49-F238E27FC236}">
                  <a16:creationId xmlns:a16="http://schemas.microsoft.com/office/drawing/2014/main" id="{72D54D6B-DA11-786F-4060-4EB7F5668451}"/>
                </a:ext>
              </a:extLst>
            </p:cNvPr>
            <p:cNvSpPr txBox="1"/>
            <p:nvPr/>
          </p:nvSpPr>
          <p:spPr>
            <a:xfrm>
              <a:off x="4707426" y="5309022"/>
              <a:ext cx="1857953" cy="3490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各事業の概要</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6" name="Straight Connector 10">
              <a:extLst>
                <a:ext uri="{FF2B5EF4-FFF2-40B4-BE49-F238E27FC236}">
                  <a16:creationId xmlns:a16="http://schemas.microsoft.com/office/drawing/2014/main" id="{38B88596-F187-365C-59BD-C25DA6E6C1CF}"/>
                </a:ext>
              </a:extLst>
            </p:cNvPr>
            <p:cNvCxnSpPr>
              <a:cxnSpLocks/>
            </p:cNvCxnSpPr>
            <p:nvPr/>
          </p:nvCxnSpPr>
          <p:spPr>
            <a:xfrm>
              <a:off x="4763152" y="5604841"/>
              <a:ext cx="1692000" cy="0"/>
            </a:xfrm>
            <a:prstGeom prst="line">
              <a:avLst/>
            </a:prstGeom>
            <a:noFill/>
            <a:ln w="9525" cap="rnd" cmpd="sng" algn="ctr">
              <a:solidFill>
                <a:sysClr val="windowText" lastClr="000000">
                  <a:lumMod val="60000"/>
                  <a:lumOff val="40000"/>
                </a:sysClr>
              </a:solidFill>
              <a:prstDash val="solid"/>
              <a:round/>
            </a:ln>
            <a:effectLst/>
          </p:spPr>
        </p:cxnSp>
      </p:grpSp>
      <p:grpSp>
        <p:nvGrpSpPr>
          <p:cNvPr id="66" name="グループ化 65">
            <a:extLst>
              <a:ext uri="{FF2B5EF4-FFF2-40B4-BE49-F238E27FC236}">
                <a16:creationId xmlns:a16="http://schemas.microsoft.com/office/drawing/2014/main" id="{3450613C-C5D6-D2B1-AF91-2738B5B6AEC5}"/>
              </a:ext>
            </a:extLst>
          </p:cNvPr>
          <p:cNvGrpSpPr/>
          <p:nvPr/>
        </p:nvGrpSpPr>
        <p:grpSpPr>
          <a:xfrm>
            <a:off x="230052" y="1480436"/>
            <a:ext cx="1989541" cy="363186"/>
            <a:chOff x="4707426" y="5309022"/>
            <a:chExt cx="2090433" cy="349017"/>
          </a:xfrm>
        </p:grpSpPr>
        <p:sp>
          <p:nvSpPr>
            <p:cNvPr id="73" name="TextBox 11">
              <a:extLst>
                <a:ext uri="{FF2B5EF4-FFF2-40B4-BE49-F238E27FC236}">
                  <a16:creationId xmlns:a16="http://schemas.microsoft.com/office/drawing/2014/main" id="{87CAB87B-5FA4-4740-9263-C4FF757B756E}"/>
                </a:ext>
              </a:extLst>
            </p:cNvPr>
            <p:cNvSpPr txBox="1"/>
            <p:nvPr/>
          </p:nvSpPr>
          <p:spPr>
            <a:xfrm>
              <a:off x="4707426" y="5309022"/>
              <a:ext cx="2090433" cy="3490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事業ポートフォリオ（</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PPM</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4" name="Straight Connector 10">
              <a:extLst>
                <a:ext uri="{FF2B5EF4-FFF2-40B4-BE49-F238E27FC236}">
                  <a16:creationId xmlns:a16="http://schemas.microsoft.com/office/drawing/2014/main" id="{7402F8C9-A0DA-4A34-36D2-30693B7D6101}"/>
                </a:ext>
              </a:extLst>
            </p:cNvPr>
            <p:cNvCxnSpPr>
              <a:cxnSpLocks/>
            </p:cNvCxnSpPr>
            <p:nvPr/>
          </p:nvCxnSpPr>
          <p:spPr>
            <a:xfrm>
              <a:off x="4763152" y="5604841"/>
              <a:ext cx="1692000" cy="0"/>
            </a:xfrm>
            <a:prstGeom prst="line">
              <a:avLst/>
            </a:prstGeom>
            <a:noFill/>
            <a:ln w="9525" cap="rnd" cmpd="sng" algn="ctr">
              <a:solidFill>
                <a:sysClr val="windowText" lastClr="000000">
                  <a:lumMod val="60000"/>
                  <a:lumOff val="40000"/>
                </a:sysClr>
              </a:solidFill>
              <a:prstDash val="solid"/>
              <a:round/>
            </a:ln>
            <a:effectLst/>
          </p:spPr>
        </p:cxnSp>
      </p:grpSp>
      <p:sp>
        <p:nvSpPr>
          <p:cNvPr id="67" name="TextBox 141">
            <a:extLst>
              <a:ext uri="{FF2B5EF4-FFF2-40B4-BE49-F238E27FC236}">
                <a16:creationId xmlns:a16="http://schemas.microsoft.com/office/drawing/2014/main" id="{7F3E104A-0ECE-02F7-67D3-41090E0F9D2D}"/>
              </a:ext>
            </a:extLst>
          </p:cNvPr>
          <p:cNvSpPr txBox="1"/>
          <p:nvPr/>
        </p:nvSpPr>
        <p:spPr>
          <a:xfrm>
            <a:off x="3426691" y="2496541"/>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花形</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68" name="TextBox 141">
            <a:extLst>
              <a:ext uri="{FF2B5EF4-FFF2-40B4-BE49-F238E27FC236}">
                <a16:creationId xmlns:a16="http://schemas.microsoft.com/office/drawing/2014/main" id="{16849EF3-D6DD-9F17-5009-FD1E875B16C3}"/>
              </a:ext>
            </a:extLst>
          </p:cNvPr>
          <p:cNvSpPr txBox="1"/>
          <p:nvPr/>
        </p:nvSpPr>
        <p:spPr>
          <a:xfrm>
            <a:off x="794790" y="2496541"/>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問題児</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69" name="TextBox 141">
            <a:extLst>
              <a:ext uri="{FF2B5EF4-FFF2-40B4-BE49-F238E27FC236}">
                <a16:creationId xmlns:a16="http://schemas.microsoft.com/office/drawing/2014/main" id="{F578D3AC-B81D-5C45-98B9-E5B45B1CB25F}"/>
              </a:ext>
            </a:extLst>
          </p:cNvPr>
          <p:cNvSpPr txBox="1"/>
          <p:nvPr/>
        </p:nvSpPr>
        <p:spPr>
          <a:xfrm>
            <a:off x="795034" y="4811854"/>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負け犬</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70" name="TextBox 141">
            <a:extLst>
              <a:ext uri="{FF2B5EF4-FFF2-40B4-BE49-F238E27FC236}">
                <a16:creationId xmlns:a16="http://schemas.microsoft.com/office/drawing/2014/main" id="{8ED5C686-D2FF-E896-BC49-EE01EEB7FFCB}"/>
              </a:ext>
            </a:extLst>
          </p:cNvPr>
          <p:cNvSpPr txBox="1"/>
          <p:nvPr/>
        </p:nvSpPr>
        <p:spPr>
          <a:xfrm>
            <a:off x="3426692" y="4817475"/>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金のなる木</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71" name="TextBox 153">
            <a:extLst>
              <a:ext uri="{FF2B5EF4-FFF2-40B4-BE49-F238E27FC236}">
                <a16:creationId xmlns:a16="http://schemas.microsoft.com/office/drawing/2014/main" id="{6260601A-1438-F06A-11BA-3073A02229A1}"/>
              </a:ext>
            </a:extLst>
          </p:cNvPr>
          <p:cNvSpPr txBox="1"/>
          <p:nvPr/>
        </p:nvSpPr>
        <p:spPr>
          <a:xfrm>
            <a:off x="3353804" y="1818152"/>
            <a:ext cx="645699" cy="606044"/>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事業名</a:t>
            </a:r>
            <a:endPar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売上高</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売上構成比</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営業利益率</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p:txBody>
      </p:sp>
      <p:sp>
        <p:nvSpPr>
          <p:cNvPr id="72" name="TextBox 141">
            <a:extLst>
              <a:ext uri="{FF2B5EF4-FFF2-40B4-BE49-F238E27FC236}">
                <a16:creationId xmlns:a16="http://schemas.microsoft.com/office/drawing/2014/main" id="{9E236382-EE59-5FED-0687-9B026CCD2706}"/>
              </a:ext>
            </a:extLst>
          </p:cNvPr>
          <p:cNvSpPr txBox="1"/>
          <p:nvPr/>
        </p:nvSpPr>
        <p:spPr>
          <a:xfrm>
            <a:off x="2633470" y="2005551"/>
            <a:ext cx="738796"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凡例</a:t>
            </a:r>
            <a:r>
              <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endParaRPr kumimoji="1" 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78" name="表 77">
            <a:extLst>
              <a:ext uri="{FF2B5EF4-FFF2-40B4-BE49-F238E27FC236}">
                <a16:creationId xmlns:a16="http://schemas.microsoft.com/office/drawing/2014/main" id="{FD2AFA97-8CB6-F13E-97BB-6F0ABAE2B31D}"/>
              </a:ext>
            </a:extLst>
          </p:cNvPr>
          <p:cNvGraphicFramePr>
            <a:graphicFrameLocks noGrp="1"/>
          </p:cNvGraphicFramePr>
          <p:nvPr/>
        </p:nvGraphicFramePr>
        <p:xfrm>
          <a:off x="4828138" y="1870271"/>
          <a:ext cx="4877832" cy="3905070"/>
        </p:xfrm>
        <a:graphic>
          <a:graphicData uri="http://schemas.openxmlformats.org/drawingml/2006/table">
            <a:tbl>
              <a:tblPr firstRow="1"/>
              <a:tblGrid>
                <a:gridCol w="886862">
                  <a:extLst>
                    <a:ext uri="{9D8B030D-6E8A-4147-A177-3AD203B41FA5}">
                      <a16:colId xmlns:a16="http://schemas.microsoft.com/office/drawing/2014/main" val="1710563165"/>
                    </a:ext>
                  </a:extLst>
                </a:gridCol>
                <a:gridCol w="1650150">
                  <a:extLst>
                    <a:ext uri="{9D8B030D-6E8A-4147-A177-3AD203B41FA5}">
                      <a16:colId xmlns:a16="http://schemas.microsoft.com/office/drawing/2014/main" val="349163785"/>
                    </a:ext>
                  </a:extLst>
                </a:gridCol>
                <a:gridCol w="2340820">
                  <a:extLst>
                    <a:ext uri="{9D8B030D-6E8A-4147-A177-3AD203B41FA5}">
                      <a16:colId xmlns:a16="http://schemas.microsoft.com/office/drawing/2014/main" val="126381649"/>
                    </a:ext>
                  </a:extLst>
                </a:gridCol>
              </a:tblGrid>
              <a:tr h="447500">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事業名</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事業概要</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今後３～５年の事業戦略</a:t>
                      </a:r>
                      <a:endParaRPr kumimoji="1" lang="en-US" altLang="ja-JP" sz="1200">
                        <a:solidFill>
                          <a:schemeClr val="bg1"/>
                        </a:solidFill>
                        <a:latin typeface="Meiryo UI" panose="020B0604030504040204" pitchFamily="50" charset="-128"/>
                        <a:ea typeface="Meiryo UI" panose="020B0604030504040204" pitchFamily="50" charset="-128"/>
                      </a:endParaRPr>
                    </a:p>
                    <a:p>
                      <a:pPr algn="ctr"/>
                      <a:r>
                        <a:rPr kumimoji="1" lang="ja-JP" altLang="en-US" sz="1200">
                          <a:solidFill>
                            <a:schemeClr val="bg1"/>
                          </a:solidFill>
                          <a:latin typeface="Meiryo UI" panose="020B0604030504040204" pitchFamily="50" charset="-128"/>
                          <a:ea typeface="Meiryo UI" panose="020B0604030504040204" pitchFamily="50" charset="-128"/>
                        </a:rPr>
                        <a:t>（売上・利益の目標等）</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494757564"/>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en-US" altLang="ja-JP" sz="1000">
                          <a:latin typeface="Meiryo UI" panose="020B0604030504040204" pitchFamily="50" charset="-128"/>
                          <a:ea typeface="Meiryo UI" panose="020B0604030504040204" pitchFamily="50" charset="-128"/>
                        </a:rPr>
                        <a:t>XXX</a:t>
                      </a:r>
                    </a:p>
                    <a:p>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主要事業</a:t>
                      </a:r>
                      <a:r>
                        <a:rPr kumimoji="1" lang="en-US" altLang="ja-JP" sz="900">
                          <a:latin typeface="Meiryo UI" panose="020B0604030504040204" pitchFamily="50" charset="-128"/>
                          <a:ea typeface="Meiryo UI" panose="020B0604030504040204" pitchFamily="50" charset="-128"/>
                        </a:rPr>
                        <a:t>)</a:t>
                      </a:r>
                      <a:endParaRPr kumimoji="1" lang="ja-JP" altLang="en-US" sz="9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EYInterstate" panose="02000503020000020004" pitchFamily="2" charset="0"/>
                        <a:buChar char="•"/>
                      </a:pPr>
                      <a:r>
                        <a:rPr kumimoji="1" lang="en-US" altLang="ja-JP" sz="1000">
                          <a:latin typeface="Meiryo UI" panose="020B0604030504040204" pitchFamily="50" charset="-128"/>
                          <a:ea typeface="Meiryo UI" panose="020B0604030504040204" pitchFamily="50" charset="-128"/>
                        </a:rPr>
                        <a:t>XXX</a:t>
                      </a:r>
                    </a:p>
                    <a:p>
                      <a:pPr marL="0" marR="0" lvl="0" indent="0" algn="l" defTabSz="742950" rtl="0" eaLnBrk="1" fontAlgn="auto" latinLnBrk="0" hangingPunct="1">
                        <a:lnSpc>
                          <a:spcPct val="100000"/>
                        </a:lnSpc>
                        <a:spcBef>
                          <a:spcPts val="0"/>
                        </a:spcBef>
                        <a:spcAft>
                          <a:spcPts val="0"/>
                        </a:spcAft>
                        <a:buClrTx/>
                        <a:buSzTx/>
                        <a:buFont typeface="EYInterstate" panose="02000503020000020004" pitchFamily="2" charset="0"/>
                        <a:buNone/>
                        <a:tabLst/>
                        <a:defRPr/>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marR="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a:latin typeface="Meiryo UI" panose="020B0604030504040204" pitchFamily="50" charset="-128"/>
                          <a:ea typeface="Meiryo UI" panose="020B0604030504040204" pitchFamily="50" charset="-128"/>
                        </a:rPr>
                        <a:t>XXX</a:t>
                      </a:r>
                    </a:p>
                    <a:p>
                      <a:pPr marL="0" indent="0">
                        <a:buFont typeface="EYInterstate" panose="02000503020000020004" pitchFamily="2" charset="0"/>
                        <a:buNone/>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　（＋</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774649662"/>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807932101"/>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en-US" altLang="ja-JP" sz="1000">
                          <a:latin typeface="Meiryo UI" panose="020B0604030504040204" pitchFamily="50" charset="-128"/>
                          <a:ea typeface="Meiryo UI" panose="020B0604030504040204" pitchFamily="50" charset="-128"/>
                        </a:rPr>
                        <a:t>XXX</a:t>
                      </a:r>
                    </a:p>
                    <a:p>
                      <a:r>
                        <a:rPr kumimoji="1" lang="en-US" altLang="ja-JP" sz="900">
                          <a:solidFill>
                            <a:srgbClr val="FF0000"/>
                          </a:solidFill>
                          <a:latin typeface="Meiryo UI" panose="020B0604030504040204" pitchFamily="50" charset="-128"/>
                          <a:ea typeface="Meiryo UI" panose="020B0604030504040204" pitchFamily="50" charset="-128"/>
                        </a:rPr>
                        <a:t>(</a:t>
                      </a:r>
                      <a:r>
                        <a:rPr kumimoji="1" lang="ja-JP" altLang="en-US" sz="900">
                          <a:solidFill>
                            <a:srgbClr val="FF0000"/>
                          </a:solidFill>
                          <a:latin typeface="Meiryo UI" panose="020B0604030504040204" pitchFamily="50" charset="-128"/>
                          <a:ea typeface="Meiryo UI" panose="020B0604030504040204" pitchFamily="50" charset="-128"/>
                        </a:rPr>
                        <a:t>支援措置を活用する事業</a:t>
                      </a:r>
                      <a:r>
                        <a:rPr kumimoji="1" lang="en-US" altLang="ja-JP" sz="900">
                          <a:solidFill>
                            <a:srgbClr val="FF0000"/>
                          </a:solidFill>
                          <a:latin typeface="Meiryo UI" panose="020B0604030504040204" pitchFamily="50" charset="-128"/>
                          <a:ea typeface="Meiryo UI" panose="020B0604030504040204" pitchFamily="50" charset="-128"/>
                        </a:rPr>
                        <a:t>)</a:t>
                      </a:r>
                      <a:endParaRPr kumimoji="1" lang="ja-JP" altLang="en-US" sz="900">
                        <a:solidFill>
                          <a:srgbClr val="FF0000"/>
                        </a:solidFill>
                        <a:latin typeface="Meiryo UI" panose="020B0604030504040204" pitchFamily="50" charset="-128"/>
                        <a:ea typeface="Meiryo UI" panose="020B0604030504040204" pitchFamily="50" charset="-128"/>
                      </a:endParaRPr>
                    </a:p>
                  </a:txBody>
                  <a:tcPr anchor="ctr">
                    <a:lnL w="38100" cap="flat" cmpd="sng" algn="ctr">
                      <a:solidFill>
                        <a:srgbClr val="FF0000"/>
                      </a:solidFill>
                      <a:prstDash val="solid"/>
                      <a:round/>
                      <a:headEnd type="none" w="med" len="med"/>
                      <a:tailEnd type="none" w="med" len="med"/>
                    </a:lnL>
                    <a:lnR w="12700" cmpd="sng">
                      <a:solidFill>
                        <a:sysClr val="window" lastClr="FFFFFF"/>
                      </a:solidFill>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EYInterstate" panose="02000503020000020004" pitchFamily="2" charset="0"/>
                        <a:buChar char="•"/>
                      </a:pPr>
                      <a:r>
                        <a:rPr kumimoji="1" lang="en-US" altLang="ja-JP" sz="1000">
                          <a:latin typeface="Meiryo UI" panose="020B0604030504040204" pitchFamily="50" charset="-128"/>
                          <a:ea typeface="Meiryo UI" panose="020B0604030504040204" pitchFamily="50" charset="-128"/>
                        </a:rPr>
                        <a:t>XXX</a:t>
                      </a:r>
                    </a:p>
                    <a:p>
                      <a:pPr marL="0" marR="0" lvl="0" indent="0" algn="l" defTabSz="742950" rtl="0" eaLnBrk="1" fontAlgn="auto" latinLnBrk="0" hangingPunct="1">
                        <a:lnSpc>
                          <a:spcPct val="100000"/>
                        </a:lnSpc>
                        <a:spcBef>
                          <a:spcPts val="0"/>
                        </a:spcBef>
                        <a:spcAft>
                          <a:spcPts val="0"/>
                        </a:spcAft>
                        <a:buClrTx/>
                        <a:buSzTx/>
                        <a:buFont typeface="EYInterstate" panose="02000503020000020004" pitchFamily="2" charset="0"/>
                        <a:buNone/>
                        <a:tabLst/>
                        <a:defRPr/>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marR="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a:latin typeface="Meiryo UI" panose="020B0604030504040204" pitchFamily="50" charset="-128"/>
                          <a:ea typeface="Meiryo UI" panose="020B0604030504040204" pitchFamily="50" charset="-128"/>
                        </a:rPr>
                        <a:t>XXX</a:t>
                      </a:r>
                    </a:p>
                    <a:p>
                      <a:pPr marL="0" indent="0">
                        <a:buFont typeface="EYInterstate" panose="02000503020000020004" pitchFamily="2" charset="0"/>
                        <a:buNone/>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　（＋</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53251137"/>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687603181"/>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ja-JP" altLang="en-US" sz="1000" b="1">
                          <a:latin typeface="Meiryo UI" panose="020B0604030504040204" pitchFamily="50" charset="-128"/>
                          <a:ea typeface="Meiryo UI" panose="020B0604030504040204" pitchFamily="50" charset="-128"/>
                        </a:rPr>
                        <a:t>企業全体</a:t>
                      </a:r>
                      <a:endParaRPr kumimoji="1" lang="en-US" altLang="ja-JP" sz="1000" b="1">
                        <a:latin typeface="Meiryo UI" panose="020B0604030504040204" pitchFamily="50" charset="-128"/>
                        <a:ea typeface="Meiryo UI" panose="020B0604030504040204" pitchFamily="50" charset="-128"/>
                      </a:endParaRPr>
                    </a:p>
                    <a:p>
                      <a:r>
                        <a:rPr kumimoji="1" lang="en-US" altLang="ja-JP" sz="900" b="1">
                          <a:latin typeface="Meiryo UI" panose="020B0604030504040204" pitchFamily="50" charset="-128"/>
                          <a:ea typeface="Meiryo UI" panose="020B0604030504040204" pitchFamily="50" charset="-128"/>
                        </a:rPr>
                        <a:t>(</a:t>
                      </a:r>
                      <a:r>
                        <a:rPr kumimoji="1" lang="ja-JP" altLang="en-US" sz="900" b="1">
                          <a:latin typeface="Meiryo UI" panose="020B0604030504040204" pitchFamily="50" charset="-128"/>
                          <a:ea typeface="Meiryo UI" panose="020B0604030504040204" pitchFamily="50" charset="-128"/>
                        </a:rPr>
                        <a:t>上記合計</a:t>
                      </a:r>
                      <a:r>
                        <a:rPr kumimoji="1" lang="en-US" altLang="ja-JP" sz="900" b="1">
                          <a:latin typeface="Meiryo UI" panose="020B0604030504040204" pitchFamily="50" charset="-128"/>
                          <a:ea typeface="Meiryo UI" panose="020B0604030504040204" pitchFamily="50" charset="-128"/>
                        </a:rPr>
                        <a:t>)</a:t>
                      </a:r>
                      <a:endParaRPr kumimoji="1" lang="ja-JP" altLang="en-US" sz="900" b="1">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0" indent="0">
                        <a:buFont typeface="Arial" panose="020B0604020202020204" pitchFamily="34" charset="0"/>
                        <a:buNone/>
                      </a:pP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年度の売上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億円、利益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0" indent="0">
                        <a:buFont typeface="Arial" panose="020B0604020202020204" pitchFamily="34" charset="0"/>
                        <a:buNone/>
                      </a:pPr>
                      <a:r>
                        <a:rPr kumimoji="1" lang="en-US" altLang="ja-JP" sz="1000" b="1" dirty="0">
                          <a:latin typeface="Meiryo UI" panose="020B0604030504040204" pitchFamily="50" charset="-128"/>
                          <a:ea typeface="Meiryo UI" panose="020B0604030504040204" pitchFamily="50" charset="-128"/>
                        </a:rPr>
                        <a:t>XX</a:t>
                      </a:r>
                      <a:r>
                        <a:rPr kumimoji="1" lang="ja-JP" altLang="en-US" sz="1000" b="1" dirty="0">
                          <a:latin typeface="Meiryo UI" panose="020B0604030504040204" pitchFamily="50" charset="-128"/>
                          <a:ea typeface="Meiryo UI" panose="020B0604030504040204" pitchFamily="50" charset="-128"/>
                        </a:rPr>
                        <a:t>年度の売上</a:t>
                      </a:r>
                      <a:r>
                        <a:rPr kumimoji="1" lang="en-US" altLang="ja-JP" sz="1000" b="1" dirty="0">
                          <a:latin typeface="Meiryo UI" panose="020B0604030504040204" pitchFamily="50" charset="-128"/>
                          <a:ea typeface="Meiryo UI" panose="020B0604030504040204" pitchFamily="50" charset="-128"/>
                        </a:rPr>
                        <a:t>XX</a:t>
                      </a:r>
                      <a:r>
                        <a:rPr kumimoji="1" lang="ja-JP" altLang="en-US" sz="1000" b="1" dirty="0">
                          <a:latin typeface="Meiryo UI" panose="020B0604030504040204" pitchFamily="50" charset="-128"/>
                          <a:ea typeface="Meiryo UI" panose="020B0604030504040204" pitchFamily="50" charset="-128"/>
                        </a:rPr>
                        <a:t>億円（＋</a:t>
                      </a:r>
                      <a:r>
                        <a:rPr kumimoji="1" lang="en-US" altLang="ja-JP" sz="1000" b="1" dirty="0">
                          <a:latin typeface="Meiryo UI" panose="020B0604030504040204" pitchFamily="50" charset="-128"/>
                          <a:ea typeface="Meiryo UI" panose="020B0604030504040204" pitchFamily="50" charset="-128"/>
                        </a:rPr>
                        <a:t>XX</a:t>
                      </a:r>
                      <a:r>
                        <a:rPr kumimoji="1" lang="ja-JP" altLang="en-US" sz="1000" b="1" dirty="0">
                          <a:latin typeface="Meiryo UI" panose="020B0604030504040204" pitchFamily="50" charset="-128"/>
                          <a:ea typeface="Meiryo UI" panose="020B0604030504040204" pitchFamily="50" charset="-128"/>
                        </a:rPr>
                        <a:t>％）、利益</a:t>
                      </a:r>
                      <a:r>
                        <a:rPr kumimoji="1" lang="en-US" altLang="ja-JP" sz="1000" b="1" dirty="0">
                          <a:latin typeface="Meiryo UI" panose="020B0604030504040204" pitchFamily="50" charset="-128"/>
                          <a:ea typeface="Meiryo UI" panose="020B0604030504040204" pitchFamily="50" charset="-128"/>
                        </a:rPr>
                        <a:t>XX</a:t>
                      </a:r>
                      <a:r>
                        <a:rPr kumimoji="1" lang="ja-JP" altLang="en-US" sz="1000" b="1" dirty="0">
                          <a:latin typeface="Meiryo UI" panose="020B0604030504040204" pitchFamily="50" charset="-128"/>
                          <a:ea typeface="Meiryo UI" panose="020B0604030504040204" pitchFamily="50" charset="-128"/>
                        </a:rPr>
                        <a:t>億円　（＋</a:t>
                      </a:r>
                      <a:r>
                        <a:rPr kumimoji="1" lang="en-US" altLang="ja-JP" sz="1000" b="1" dirty="0">
                          <a:latin typeface="Meiryo UI" panose="020B0604030504040204" pitchFamily="50" charset="-128"/>
                          <a:ea typeface="Meiryo UI" panose="020B0604030504040204" pitchFamily="50" charset="-128"/>
                        </a:rPr>
                        <a:t>XX</a:t>
                      </a:r>
                      <a:r>
                        <a:rPr kumimoji="1" lang="ja-JP" altLang="en-US" sz="1000" b="1" dirty="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681205114"/>
                  </a:ext>
                </a:extLst>
              </a:tr>
            </a:tbl>
          </a:graphicData>
        </a:graphic>
      </p:graphicFrame>
      <p:sp>
        <p:nvSpPr>
          <p:cNvPr id="3" name="正方形/長方形 2">
            <a:extLst>
              <a:ext uri="{FF2B5EF4-FFF2-40B4-BE49-F238E27FC236}">
                <a16:creationId xmlns:a16="http://schemas.microsoft.com/office/drawing/2014/main" id="{F560BEDF-DE63-2EF8-2B41-1EF9339721E2}"/>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②外部・内部環境分析に基づく「事業計画」・③定量目標関係</a:t>
            </a:r>
            <a:endPar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 (ⅲ)</a:t>
            </a:r>
            <a:endParaRPr kumimoji="0"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36439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（様式）実行体制</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411838" y="5969069"/>
            <a:ext cx="9195192"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（前ページに示した）成果目標（</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KGI</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）等について、その達成に向けた効率的な管理体制であることをご記載ください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0A738AE4-8F0B-A711-3312-461968625F8D}"/>
              </a:ext>
            </a:extLst>
          </p:cNvPr>
          <p:cNvSpPr/>
          <p:nvPr/>
        </p:nvSpPr>
        <p:spPr>
          <a:xfrm>
            <a:off x="5105572" y="1999857"/>
            <a:ext cx="4229558" cy="0"/>
          </a:xfrm>
          <a:prstGeom prst="rect">
            <a:avLst/>
          </a:prstGeom>
          <a:solidFill>
            <a:srgbClr val="B64926"/>
          </a:solidFill>
          <a:ln w="9525" cap="flat" cmpd="sng" algn="ctr">
            <a:solidFill>
              <a:sysClr val="windowText" lastClr="000000"/>
            </a:solidFill>
            <a:prstDash val="solid"/>
          </a:ln>
          <a:effectLst/>
        </p:spPr>
        <p:txBody>
          <a:bodyPr rot="0" spcFirstLastPara="0" vert="horz" wrap="none" lIns="108000" tIns="72000" rIns="108000" bIns="72000" numCol="1" spcCol="0" rtlCol="0" fromWordArt="0" anchor="b"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rPr>
              <a:t>コーポレートガバナンス強化の取組</a:t>
            </a:r>
            <a:endParaRPr kumimoji="0" lang="ja-JP" altLang="ja-JP"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endParaRPr>
          </a:p>
        </p:txBody>
      </p:sp>
      <p:sp>
        <p:nvSpPr>
          <p:cNvPr id="22" name="正方形/長方形 21">
            <a:extLst>
              <a:ext uri="{FF2B5EF4-FFF2-40B4-BE49-F238E27FC236}">
                <a16:creationId xmlns:a16="http://schemas.microsoft.com/office/drawing/2014/main" id="{63504B2A-2E9E-AB55-3E3D-172BB4EB5B21}"/>
              </a:ext>
            </a:extLst>
          </p:cNvPr>
          <p:cNvSpPr/>
          <p:nvPr/>
        </p:nvSpPr>
        <p:spPr>
          <a:xfrm>
            <a:off x="450686" y="1999857"/>
            <a:ext cx="4229558" cy="0"/>
          </a:xfrm>
          <a:prstGeom prst="rect">
            <a:avLst/>
          </a:prstGeom>
          <a:solidFill>
            <a:srgbClr val="B64926"/>
          </a:solidFill>
          <a:ln w="9525" cap="flat" cmpd="sng" algn="ctr">
            <a:solidFill>
              <a:sysClr val="windowText" lastClr="000000"/>
            </a:solidFill>
            <a:prstDash val="solid"/>
          </a:ln>
          <a:effectLst/>
        </p:spPr>
        <p:txBody>
          <a:bodyPr rot="0" spcFirstLastPara="0" vert="horz" wrap="none" lIns="108000" tIns="72000" rIns="108000" bIns="72000" numCol="1" spcCol="0" rtlCol="0" fromWordArt="0" anchor="b"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rPr>
              <a:t>成果目標達成に向けた管理体制</a:t>
            </a:r>
            <a:endParaRPr kumimoji="0" lang="ja-JP" altLang="ja-JP"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endParaRPr>
          </a:p>
        </p:txBody>
      </p:sp>
      <p:sp>
        <p:nvSpPr>
          <p:cNvPr id="23" name="正方形/長方形 22">
            <a:extLst>
              <a:ext uri="{FF2B5EF4-FFF2-40B4-BE49-F238E27FC236}">
                <a16:creationId xmlns:a16="http://schemas.microsoft.com/office/drawing/2014/main" id="{3FEA07F1-D229-2D51-7054-D5DD2A2DEDCC}"/>
              </a:ext>
            </a:extLst>
          </p:cNvPr>
          <p:cNvSpPr/>
          <p:nvPr/>
        </p:nvSpPr>
        <p:spPr>
          <a:xfrm>
            <a:off x="5105572" y="2326083"/>
            <a:ext cx="4229558" cy="1628643"/>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4295" tIns="108000" rIns="74295" bIns="37148"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下記の項目例等について、社内におけるガバナンス強化の取組を記載ください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意思決定機関・業務執行機関双方の事業への関与</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事業の進捗管理の手法・データ利活用</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取締役会での事業のモニタリング頻度</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事業への機動的な経営資源投入方針</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日々の業務上での違法行為や背任行為のリスクを低減するための内部統制システムの導入状況</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4" name="四角形: 角を丸くする 23">
            <a:extLst>
              <a:ext uri="{FF2B5EF4-FFF2-40B4-BE49-F238E27FC236}">
                <a16:creationId xmlns:a16="http://schemas.microsoft.com/office/drawing/2014/main" id="{CE7972C5-5126-8C37-4E80-8336F6E83755}"/>
              </a:ext>
            </a:extLst>
          </p:cNvPr>
          <p:cNvSpPr/>
          <p:nvPr/>
        </p:nvSpPr>
        <p:spPr>
          <a:xfrm>
            <a:off x="5105572" y="2190885"/>
            <a:ext cx="2209797" cy="212996"/>
          </a:xfrm>
          <a:prstGeom prst="roundRect">
            <a:avLst>
              <a:gd name="adj" fmla="val 40234"/>
            </a:avLst>
          </a:prstGeom>
          <a:solidFill>
            <a:srgbClr val="002060"/>
          </a:solidFill>
          <a:ln>
            <a:noFill/>
          </a:ln>
        </p:spPr>
        <p:txBody>
          <a:bodyPr wrap="square" lIns="36000" rIns="3600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a:ea typeface="Meiryo UI"/>
                <a:cs typeface="+mn-cs"/>
              </a:rPr>
              <a:t>内部の取組</a:t>
            </a:r>
            <a:endParaRPr kumimoji="0" lang="en-US" altLang="ja-JP" sz="1200" b="1" i="0" u="none" strike="noStrike" kern="1200" cap="none" spc="0" normalizeH="0" baseline="0" noProof="0">
              <a:ln>
                <a:noFill/>
              </a:ln>
              <a:solidFill>
                <a:prstClr val="white"/>
              </a:solidFill>
              <a:effectLst/>
              <a:uLnTx/>
              <a:uFillTx/>
              <a:latin typeface="Meiryo UI"/>
              <a:ea typeface="Meiryo UI"/>
              <a:cs typeface="+mn-cs"/>
            </a:endParaRPr>
          </a:p>
        </p:txBody>
      </p:sp>
      <p:sp>
        <p:nvSpPr>
          <p:cNvPr id="25" name="正方形/長方形 24">
            <a:extLst>
              <a:ext uri="{FF2B5EF4-FFF2-40B4-BE49-F238E27FC236}">
                <a16:creationId xmlns:a16="http://schemas.microsoft.com/office/drawing/2014/main" id="{6067E478-E7A3-BD7A-9D82-0DD3816ADF4A}"/>
              </a:ext>
            </a:extLst>
          </p:cNvPr>
          <p:cNvSpPr/>
          <p:nvPr/>
        </p:nvSpPr>
        <p:spPr>
          <a:xfrm>
            <a:off x="5105572" y="4221432"/>
            <a:ext cx="4229558" cy="1628643"/>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4295" tIns="108000" rIns="74295" bIns="37148"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下記の項目例等について、社外を巻き込んだガバナンス強化の取組を記載ください</a:t>
            </a:r>
            <a:endParaRPr kumimoji="1" lang="en-US" altLang="ja-JP"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社外取締役や社外監査役、委員会の設置状況</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ステークホルダーへの情報発信方針</a:t>
            </a: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endPar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6" name="四角形: 角を丸くする 25">
            <a:extLst>
              <a:ext uri="{FF2B5EF4-FFF2-40B4-BE49-F238E27FC236}">
                <a16:creationId xmlns:a16="http://schemas.microsoft.com/office/drawing/2014/main" id="{82CF3D5D-808E-9B56-7413-C4483347ABEB}"/>
              </a:ext>
            </a:extLst>
          </p:cNvPr>
          <p:cNvSpPr/>
          <p:nvPr/>
        </p:nvSpPr>
        <p:spPr>
          <a:xfrm>
            <a:off x="5105572" y="4086234"/>
            <a:ext cx="2209797" cy="212996"/>
          </a:xfrm>
          <a:prstGeom prst="roundRect">
            <a:avLst>
              <a:gd name="adj" fmla="val 40234"/>
            </a:avLst>
          </a:prstGeom>
          <a:solidFill>
            <a:srgbClr val="002060"/>
          </a:solidFill>
          <a:ln>
            <a:noFill/>
          </a:ln>
        </p:spPr>
        <p:txBody>
          <a:bodyPr wrap="square" lIns="36000" rIns="3600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a:ea typeface="Meiryo UI"/>
                <a:cs typeface="+mn-cs"/>
              </a:rPr>
              <a:t>外部を巻き込んだ取組</a:t>
            </a:r>
            <a:endParaRPr kumimoji="1" lang="en-US" altLang="ja-JP" sz="1200" b="1" i="0" u="none" strike="noStrike" kern="1200" cap="none" spc="0" normalizeH="0" baseline="0" noProof="0">
              <a:ln>
                <a:noFill/>
              </a:ln>
              <a:solidFill>
                <a:prstClr val="white"/>
              </a:solidFill>
              <a:effectLst/>
              <a:uLnTx/>
              <a:uFillTx/>
              <a:latin typeface="Meiryo UI"/>
              <a:ea typeface="Meiryo UI"/>
              <a:cs typeface="+mn-cs"/>
            </a:endParaRPr>
          </a:p>
        </p:txBody>
      </p:sp>
      <p:sp>
        <p:nvSpPr>
          <p:cNvPr id="28" name="正方形/長方形 27">
            <a:extLst>
              <a:ext uri="{FF2B5EF4-FFF2-40B4-BE49-F238E27FC236}">
                <a16:creationId xmlns:a16="http://schemas.microsoft.com/office/drawing/2014/main" id="{6E4A110D-4EC9-1012-3F68-841886E61454}"/>
              </a:ext>
            </a:extLst>
          </p:cNvPr>
          <p:cNvSpPr/>
          <p:nvPr/>
        </p:nvSpPr>
        <p:spPr>
          <a:xfrm>
            <a:off x="1562456" y="2323967"/>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（企業の成果目標（</a:t>
            </a:r>
            <a:r>
              <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KGI</a:t>
            </a: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）をどのように策定したか、その進捗を管理するために、どのような</a:t>
            </a:r>
            <a:r>
              <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KPI</a:t>
            </a: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を設定するかご記載ください）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FC053FD3-3A09-D814-FBA1-FA6AE468E98D}"/>
              </a:ext>
            </a:extLst>
          </p:cNvPr>
          <p:cNvSpPr/>
          <p:nvPr/>
        </p:nvSpPr>
        <p:spPr>
          <a:xfrm>
            <a:off x="1562456" y="3140919"/>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（実施・運用上の工夫点をご記載ください）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DD04C69B-78E8-7A99-5BDE-0481E20BBBD8}"/>
              </a:ext>
            </a:extLst>
          </p:cNvPr>
          <p:cNvSpPr/>
          <p:nvPr/>
        </p:nvSpPr>
        <p:spPr>
          <a:xfrm>
            <a:off x="1562456" y="3957871"/>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（達成状況をどの程度の頻度・方法で測定・評価するかをご記載ください）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1" name="正方形/長方形 30">
            <a:extLst>
              <a:ext uri="{FF2B5EF4-FFF2-40B4-BE49-F238E27FC236}">
                <a16:creationId xmlns:a16="http://schemas.microsoft.com/office/drawing/2014/main" id="{F9FD8A52-63EB-5BE1-E618-FC3535B38632}"/>
              </a:ext>
            </a:extLst>
          </p:cNvPr>
          <p:cNvSpPr/>
          <p:nvPr/>
        </p:nvSpPr>
        <p:spPr>
          <a:xfrm>
            <a:off x="1562456" y="4774823"/>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（改善に向けた取組における工夫点をご記載ください）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2" name="フローチャート: 他ページ結合子 31">
            <a:extLst>
              <a:ext uri="{FF2B5EF4-FFF2-40B4-BE49-F238E27FC236}">
                <a16:creationId xmlns:a16="http://schemas.microsoft.com/office/drawing/2014/main" id="{F2E3793A-7FB7-A713-CB39-467D1B118ACF}"/>
              </a:ext>
            </a:extLst>
          </p:cNvPr>
          <p:cNvSpPr/>
          <p:nvPr/>
        </p:nvSpPr>
        <p:spPr>
          <a:xfrm>
            <a:off x="570870" y="2323967"/>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Plan</a:t>
            </a:r>
          </a:p>
        </p:txBody>
      </p:sp>
      <p:sp>
        <p:nvSpPr>
          <p:cNvPr id="33" name="フローチャート: 他ページ結合子 32">
            <a:extLst>
              <a:ext uri="{FF2B5EF4-FFF2-40B4-BE49-F238E27FC236}">
                <a16:creationId xmlns:a16="http://schemas.microsoft.com/office/drawing/2014/main" id="{ECD5C157-6E3E-8C11-C9B1-B443FFDBCE73}"/>
              </a:ext>
            </a:extLst>
          </p:cNvPr>
          <p:cNvSpPr/>
          <p:nvPr/>
        </p:nvSpPr>
        <p:spPr>
          <a:xfrm>
            <a:off x="570870" y="3140919"/>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Do</a:t>
            </a:r>
          </a:p>
        </p:txBody>
      </p:sp>
      <p:sp>
        <p:nvSpPr>
          <p:cNvPr id="34" name="フローチャート: 他ページ結合子 33">
            <a:extLst>
              <a:ext uri="{FF2B5EF4-FFF2-40B4-BE49-F238E27FC236}">
                <a16:creationId xmlns:a16="http://schemas.microsoft.com/office/drawing/2014/main" id="{DBC946B0-626E-18F5-0DFB-AA25095B27EF}"/>
              </a:ext>
            </a:extLst>
          </p:cNvPr>
          <p:cNvSpPr/>
          <p:nvPr/>
        </p:nvSpPr>
        <p:spPr>
          <a:xfrm>
            <a:off x="570870" y="3957871"/>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Check</a:t>
            </a:r>
          </a:p>
        </p:txBody>
      </p:sp>
      <p:sp>
        <p:nvSpPr>
          <p:cNvPr id="35" name="フローチャート: 他ページ結合子 34">
            <a:extLst>
              <a:ext uri="{FF2B5EF4-FFF2-40B4-BE49-F238E27FC236}">
                <a16:creationId xmlns:a16="http://schemas.microsoft.com/office/drawing/2014/main" id="{F90709A1-6870-C9B0-4F49-9A60F5778519}"/>
              </a:ext>
            </a:extLst>
          </p:cNvPr>
          <p:cNvSpPr/>
          <p:nvPr/>
        </p:nvSpPr>
        <p:spPr>
          <a:xfrm>
            <a:off x="570870" y="4774823"/>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Action</a:t>
            </a:r>
          </a:p>
        </p:txBody>
      </p:sp>
      <p:cxnSp>
        <p:nvCxnSpPr>
          <p:cNvPr id="36" name="コネクタ: カギ線 35">
            <a:extLst>
              <a:ext uri="{FF2B5EF4-FFF2-40B4-BE49-F238E27FC236}">
                <a16:creationId xmlns:a16="http://schemas.microsoft.com/office/drawing/2014/main" id="{E2259120-B8D1-DDB1-0496-C1044B006F03}"/>
              </a:ext>
            </a:extLst>
          </p:cNvPr>
          <p:cNvCxnSpPr>
            <a:cxnSpLocks/>
          </p:cNvCxnSpPr>
          <p:nvPr/>
        </p:nvCxnSpPr>
        <p:spPr>
          <a:xfrm rot="5400000" flipH="1">
            <a:off x="-568382" y="3926476"/>
            <a:ext cx="3206323" cy="14005"/>
          </a:xfrm>
          <a:prstGeom prst="bentConnector5">
            <a:avLst>
              <a:gd name="adj1" fmla="val -7130"/>
              <a:gd name="adj2" fmla="val 4212339"/>
              <a:gd name="adj3" fmla="val 107130"/>
            </a:avLst>
          </a:prstGeom>
          <a:noFill/>
          <a:ln w="9525" cap="rnd" cmpd="sng" algn="ctr">
            <a:solidFill>
              <a:sysClr val="windowText" lastClr="000000">
                <a:lumMod val="60000"/>
                <a:lumOff val="40000"/>
              </a:sysClr>
            </a:solidFill>
            <a:prstDash val="solid"/>
            <a:round/>
            <a:tailEnd type="triangle"/>
          </a:ln>
          <a:effectLst/>
        </p:spPr>
      </p:cxnSp>
      <p:sp>
        <p:nvSpPr>
          <p:cNvPr id="3" name="正方形/長方形 2">
            <a:extLst>
              <a:ext uri="{FF2B5EF4-FFF2-40B4-BE49-F238E27FC236}">
                <a16:creationId xmlns:a16="http://schemas.microsoft.com/office/drawing/2014/main" id="{2EDFFD1A-030A-4EBB-BE92-5818542E3BE4}"/>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③</a:t>
            </a:r>
            <a:r>
              <a:rPr kumimoji="0" lang="ja-JP" altLang="en-US"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「経営管理体制」</a:t>
            </a:r>
            <a:endParaRPr kumimoji="0" lang="en-US" altLang="ja-JP"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 (ⅲ)</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0282537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創造課FM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創造課FMT" id="{1B847178-D4C7-4904-85FB-68568B7BC290}" vid="{70814282-12B1-41CD-8BA4-D55D70AEE607}"/>
    </a:ext>
  </a:extLst>
</a:theme>
</file>

<file path=ppt/theme/theme2.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テーマ1" id="{886267A4-6D10-431D-8990-7D60CAEFF25D}" vid="{DF4B77E6-47A4-4886-96D8-FCE7896F87D7}"/>
    </a:ext>
  </a:extLst>
</a:theme>
</file>

<file path=ppt/theme/theme3.xml><?xml version="1.0" encoding="utf-8"?>
<a:theme xmlns:a="http://schemas.openxmlformats.org/drawingml/2006/main" name="1_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311BBDBA-48AD-4F30-BF61-D8EC6DB425DB}" vid="{E34BED48-19E8-4C30-B4C5-DB76B0C6F200}"/>
    </a:ext>
  </a:extLst>
</a:theme>
</file>

<file path=ppt/theme/theme4.xml><?xml version="1.0" encoding="utf-8"?>
<a:theme xmlns:a="http://schemas.openxmlformats.org/drawingml/2006/main" name="2_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311BBDBA-48AD-4F30-BF61-D8EC6DB425DB}" vid="{E34BED48-19E8-4C30-B4C5-DB76B0C6F200}"/>
    </a:ext>
  </a:extLst>
</a:theme>
</file>

<file path=ppt/theme/theme5.xml><?xml version="1.0" encoding="utf-8"?>
<a:theme xmlns:a="http://schemas.openxmlformats.org/drawingml/2006/main" name="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864C6E72-30CE-4675-9200-244F0A8B77FF}" vid="{35C1156B-7635-4682-BABD-7CF99747D05D}"/>
    </a:ext>
  </a:extLst>
</a:theme>
</file>

<file path=ppt/theme/theme6.xml><?xml version="1.0" encoding="utf-8"?>
<a:theme xmlns:a="http://schemas.openxmlformats.org/drawingml/2006/main" name="2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B7D664C5-CCAF-421C-963D-506CF0AB2DB4}" vid="{F6C70EF9-1A84-446C-8597-70017663E58C}"/>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0</TotalTime>
  <Words>2002</Words>
  <Application>Microsoft Office PowerPoint</Application>
  <PresentationFormat>A4 210 x 297 mm</PresentationFormat>
  <Paragraphs>199</Paragraphs>
  <Slides>7</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6</vt:i4>
      </vt:variant>
      <vt:variant>
        <vt:lpstr>埋め込まれた OLE サーバー</vt:lpstr>
      </vt:variant>
      <vt:variant>
        <vt:i4>1</vt:i4>
      </vt:variant>
      <vt:variant>
        <vt:lpstr>スライド タイトル</vt:lpstr>
      </vt:variant>
      <vt:variant>
        <vt:i4>7</vt:i4>
      </vt:variant>
    </vt:vector>
  </HeadingPairs>
  <TitlesOfParts>
    <vt:vector size="21" baseType="lpstr">
      <vt:lpstr>EYInterstate</vt:lpstr>
      <vt:lpstr>Meiryo UI</vt:lpstr>
      <vt:lpstr>ＭＳ Ｐゴシック</vt:lpstr>
      <vt:lpstr>メイリオ</vt:lpstr>
      <vt:lpstr>游ゴシック</vt:lpstr>
      <vt:lpstr>Arial</vt:lpstr>
      <vt:lpstr>Wingdings</vt:lpstr>
      <vt:lpstr>創造課FMT</vt:lpstr>
      <vt:lpstr>テーマ1</vt:lpstr>
      <vt:lpstr>1_テーマ6</vt:lpstr>
      <vt:lpstr>2_テーマ6</vt:lpstr>
      <vt:lpstr>テーマ6</vt:lpstr>
      <vt:lpstr>2_【機○・記載例なし】</vt:lpstr>
      <vt:lpstr>think-cell スライド</vt:lpstr>
      <vt:lpstr>（様式）表紙</vt:lpstr>
      <vt:lpstr>（様式）表紙</vt:lpstr>
      <vt:lpstr>（様式）長期成長ビジョン</vt:lpstr>
      <vt:lpstr>（様式）外部環境の状況</vt:lpstr>
      <vt:lpstr>（様式）内部環境の状況</vt:lpstr>
      <vt:lpstr>（様式）事業戦略</vt:lpstr>
      <vt:lpstr>（様式）実行体制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2026-05-21T04:46:24Z</dcterms:created>
  <dcterms:modified xsi:type="dcterms:W3CDTF">2026-05-21T04:46:39Z</dcterms:modified>
</cp:coreProperties>
</file>