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heme/theme3.xml" ContentType="application/vnd.openxmlformats-officedocument.them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908" r:id="rId1"/>
    <p:sldMasterId id="2147483919" r:id="rId2"/>
  </p:sldMasterIdLst>
  <p:notesMasterIdLst>
    <p:notesMasterId r:id="rId6"/>
  </p:notesMasterIdLst>
  <p:sldIdLst>
    <p:sldId id="2147479081" r:id="rId3"/>
    <p:sldId id="2147479079" r:id="rId4"/>
    <p:sldId id="2147479080" r:id="rId5"/>
  </p:sldIdLst>
  <p:sldSz cx="9906000" cy="6858000" type="A4"/>
  <p:notesSz cx="6807200" cy="9939338"/>
  <p:custDataLst>
    <p:tags r:id="rId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29768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59536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89304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719072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148840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578608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008376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438144" algn="l" defTabSz="859536" rtl="0" eaLnBrk="1" latinLnBrk="0" hangingPunct="1">
      <a:defRPr sz="19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申込様式" id="{FFA06BD3-F359-4AB0-A9B4-4DF2AB7467ED}">
          <p14:sldIdLst>
            <p14:sldId id="2147479081"/>
          </p14:sldIdLst>
        </p14:section>
        <p14:section name="企業紹介シート" id="{B1A70FF8-8AC8-417C-BEDA-A0197E668E6F}">
          <p14:sldIdLst>
            <p14:sldId id="2147479079"/>
            <p14:sldId id="2147479080"/>
          </p14:sldIdLst>
        </p14:section>
      </p14:sectionLst>
    </p:ext>
    <p:ext uri="{EFAFB233-063F-42B5-8137-9DF3F51BA10A}">
      <p15:sldGuideLst xmlns:p15="http://schemas.microsoft.com/office/powerpoint/2012/main">
        <p15:guide id="2" pos="312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作成者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4DE455-903E-BE16-56E8-03B0D90B9CD9}" v="20" dt="2025-11-27T01:14:35.494"/>
    <p1510:client id="{6C2924EC-72CA-4D41-AB3D-87022B34D174}" v="22" dt="2025-11-25T06:56:58.651"/>
    <p1510:client id="{8F938F19-895B-7617-0492-547C6AA3D037}" v="3" dt="2025-11-25T06:59:32.778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08" y="672"/>
      </p:cViewPr>
      <p:guideLst>
        <p:guide pos="312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tags" Target="tags/tag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221" y="0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AAE2C4BB-DD5D-4EF0-8811-528209874544}" type="datetimeFigureOut">
              <a:rPr kumimoji="1" lang="ja-JP" altLang="en-US" smtClean="0"/>
              <a:pPr/>
              <a:t>2025/12/1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2663" y="1243013"/>
            <a:ext cx="48418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39" y="4783357"/>
            <a:ext cx="5446723" cy="3913364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372"/>
            <a:ext cx="2950375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221" y="9440372"/>
            <a:ext cx="2950374" cy="498966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>
                <a:latin typeface="+mn-lt"/>
                <a:ea typeface="Yu Gothic UI" panose="020B0500000000000000" pitchFamily="50" charset="-128"/>
                <a:cs typeface="+mn-cs"/>
                <a:sym typeface="+mn-lt"/>
              </a:defRPr>
            </a:lvl1pPr>
          </a:lstStyle>
          <a:p>
            <a:fld id="{24DE13BB-FCB6-4491-A87D-1E9BA7500F8E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9852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Yu Gothic UI" panose="020B0500000000000000" pitchFamily="50" charset="-128"/>
        <a:cs typeface="+mn-cs"/>
        <a:sym typeface="+mn-lt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4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Relationship Id="rId4" Type="http://schemas.openxmlformats.org/officeDocument/2006/relationships/image" Target="../media/image1.emf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Relationship Id="rId4" Type="http://schemas.openxmlformats.org/officeDocument/2006/relationships/image" Target="../media/image1.emf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5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5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8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1.emf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6.xml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Relationship Id="rId4" Type="http://schemas.openxmlformats.org/officeDocument/2006/relationships/image" Target="../media/image1.emf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8.xml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9.xml"/><Relationship Id="rId4" Type="http://schemas.openxmlformats.org/officeDocument/2006/relationships/image" Target="../media/image1.emf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1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3.png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1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_ ロゴ入り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1908915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/>
              <a:t>表紙タイトル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/>
              <a:t>表紙サブタイトル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 baseline="0">
                <a:latin typeface="+mn-lt"/>
                <a:ea typeface="+mn-ea"/>
                <a:cs typeface="+mn-cs"/>
                <a:sym typeface="+mn-lt"/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/>
              <a:t>クライアント社名</a:t>
            </a:r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6496" y="432000"/>
            <a:ext cx="1872000" cy="587972"/>
          </a:xfrm>
          <a:prstGeom prst="rect">
            <a:avLst/>
          </a:prstGeom>
        </p:spPr>
      </p:pic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3C0424FA-1860-43B7-8A94-43021EEC50FC}"/>
              </a:ext>
            </a:extLst>
          </p:cNvPr>
          <p:cNvSpPr>
            <a:spLocks noGrp="1"/>
          </p:cNvSpPr>
          <p:nvPr>
            <p:ph type="dt" sz="half" idx="13"/>
          </p:nvPr>
        </p:nvSpPr>
        <p:spPr bwMode="gray"/>
        <p:txBody>
          <a:bodyPr/>
          <a:lstStyle>
            <a:lvl1pPr>
              <a:defRPr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966FDF49-5E55-8CC5-3591-6B318B1668A5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192000"/>
            <a:ext cx="4358565" cy="215444"/>
          </a:xfrm>
          <a:prstGeom prst="rect">
            <a:avLst/>
          </a:prstGeom>
          <a:noFill/>
          <a:ln w="12700" cap="rnd" algn="ctr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ja-JP" altLang="en-US" sz="1400" kern="1200">
                <a:solidFill>
                  <a:srgbClr val="000000"/>
                </a:solidFill>
                <a:latin typeface="Arial" charset="0"/>
                <a:ea typeface="+mn-ea"/>
                <a:cs typeface="Arial" charset="0"/>
              </a:rPr>
              <a:t>デロイト トーマツ ファイナンシャルアドバイザリー合同会社</a:t>
            </a:r>
          </a:p>
        </p:txBody>
      </p:sp>
    </p:spTree>
    <p:extLst>
      <p:ext uri="{BB962C8B-B14F-4D97-AF65-F5344CB8AC3E}">
        <p14:creationId xmlns:p14="http://schemas.microsoft.com/office/powerpoint/2010/main" val="1058155235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Blue_中表紙_A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28362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</p:spTree>
    <p:extLst>
      <p:ext uri="{BB962C8B-B14F-4D97-AF65-F5344CB8AC3E}">
        <p14:creationId xmlns:p14="http://schemas.microsoft.com/office/powerpoint/2010/main" val="16367983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960027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75FD2083-DC7A-8D3A-7EAD-BAF16692281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9363007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タイトルのみ_出所・脚注なし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960027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054734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両サイド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221545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0AA1F30-752C-8BCF-DBD1-6AFA3DE1DBE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16496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3D52DF5-7F48-96CA-93F5-700CA4E467E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150421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A6A20739-5192-2F96-9DBA-FC7B7DAC5E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16496" y="5842800"/>
            <a:ext cx="9072000" cy="468000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lang="en-US" altLang="zh-CN" sz="1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67C69F0D-BEE6-C90B-0FE1-B9DE1714828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150421" y="1008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accent3"/>
                </a:solidFill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2" name="タイトル 2"/>
          <p:cNvSpPr>
            <a:spLocks noGrp="1"/>
          </p:cNvSpPr>
          <p:nvPr>
            <p:ph type="title" hasCustomPrompt="1"/>
          </p:nvPr>
        </p:nvSpPr>
        <p:spPr bwMode="gray">
          <a:xfrm>
            <a:off x="416496" y="180000"/>
            <a:ext cx="9072000" cy="615600"/>
          </a:xfrm>
        </p:spPr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938550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495532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3A4CFDD9-6377-ACBD-7E9C-96B6C9E1DA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9072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3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826657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タイトルのみ_A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960027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75FD2083-DC7A-8D3A-7EAD-BAF16692281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9653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タイトルのみ_出所・脚注なし_A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9600276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9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490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コンテンツ両サイド_レベル_A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230664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0AA1F30-752C-8BCF-DBD1-6AFA3DE1DBED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16496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9" name="コンテンツ プレースホルダー 2">
            <a:extLst>
              <a:ext uri="{FF2B5EF4-FFF2-40B4-BE49-F238E27FC236}">
                <a16:creationId xmlns:a16="http://schemas.microsoft.com/office/drawing/2014/main" id="{F3D52DF5-7F48-96CA-93F5-700CA4E467E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5150421" y="1476000"/>
            <a:ext cx="4356000" cy="482600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テキスト プレースホルダー 2">
            <a:extLst>
              <a:ext uri="{FF2B5EF4-FFF2-40B4-BE49-F238E27FC236}">
                <a16:creationId xmlns:a16="http://schemas.microsoft.com/office/drawing/2014/main" id="{A6A20739-5192-2F96-9DBA-FC7B7DAC5EE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416496" y="5842800"/>
            <a:ext cx="9072000" cy="468000"/>
          </a:xfrm>
          <a:prstGeom prst="rect">
            <a:avLst/>
          </a:prstGeom>
        </p:spPr>
        <p:txBody>
          <a:bodyPr vert="horz" wrap="square" lIns="0" tIns="0" rIns="0" bIns="0" rtlCol="0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lang="en-US" altLang="zh-CN" sz="1000" b="0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3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3EB1B23-9AF8-425B-BAD7-B9FA00F18833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4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5" name="テキスト プレースホルダー 2">
            <a:extLst>
              <a:ext uri="{FF2B5EF4-FFF2-40B4-BE49-F238E27FC236}">
                <a16:creationId xmlns:a16="http://schemas.microsoft.com/office/drawing/2014/main" id="{67C69F0D-BEE6-C90B-0FE1-B9DE1714828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5150421" y="1008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2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1269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黒_コンテンツ全面_レベル_A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4955326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43A0986-838B-4D2A-A95C-8CB1738263FE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テキスト プレースホルダー 2">
            <a:extLst>
              <a:ext uri="{FF2B5EF4-FFF2-40B4-BE49-F238E27FC236}">
                <a16:creationId xmlns:a16="http://schemas.microsoft.com/office/drawing/2014/main" id="{3A4CFDD9-6377-ACBD-7E9C-96B6C9E1DA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9072000" cy="46800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スライドタイトル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1288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背表紙_白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289173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02628" cy="25648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>
                <a:latin typeface="+mn-lt"/>
                <a:cs typeface="+mn-cs"/>
                <a:sym typeface="+mn-lt"/>
              </a:rPr>
            </a:br>
            <a:r>
              <a:rPr kumimoji="1" lang="en-US" altLang="ja-JP" sz="800" b="1"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>
              <a:latin typeface="+mn-lt"/>
              <a:cs typeface="+mn-cs"/>
              <a:sym typeface="+mn-lt"/>
            </a:endParaRPr>
          </a:p>
        </p:txBody>
      </p:sp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4D4831B1-A04A-42C3-BD52-942B25744B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F14F7E8-2C42-4BD2-8B4C-7C658763AB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7600" y="432000"/>
            <a:ext cx="1872000" cy="587972"/>
          </a:xfrm>
          <a:prstGeom prst="rect">
            <a:avLst/>
          </a:prstGeom>
        </p:spPr>
      </p:pic>
      <p:sp>
        <p:nvSpPr>
          <p:cNvPr id="8" name="Text Box 37">
            <a:extLst>
              <a:ext uri="{FF2B5EF4-FFF2-40B4-BE49-F238E27FC236}">
                <a16:creationId xmlns:a16="http://schemas.microsoft.com/office/drawing/2014/main" id="{D6BA3D81-CAD1-43DC-A531-54F7C4DC8DF8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225710E-CB95-98DD-0E7F-A51C955E4254}"/>
              </a:ext>
            </a:extLst>
          </p:cNvPr>
          <p:cNvGrpSpPr/>
          <p:nvPr userDrawn="1"/>
        </p:nvGrpSpPr>
        <p:grpSpPr>
          <a:xfrm>
            <a:off x="8041197" y="3960000"/>
            <a:ext cx="1440000" cy="1894801"/>
            <a:chOff x="8050246" y="4451478"/>
            <a:chExt cx="1440000" cy="1894801"/>
          </a:xfrm>
        </p:grpSpPr>
        <p:pic>
          <p:nvPicPr>
            <p:cNvPr id="9" name="図 8" descr="ロゴ, 会社名&#10;&#10;自動的に生成された説明">
              <a:extLst>
                <a:ext uri="{FF2B5EF4-FFF2-40B4-BE49-F238E27FC236}">
                  <a16:creationId xmlns:a16="http://schemas.microsoft.com/office/drawing/2014/main" id="{B08C4379-B61C-71BD-16AA-DB14189E0F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246" y="4451478"/>
              <a:ext cx="1440000" cy="873777"/>
            </a:xfrm>
            <a:prstGeom prst="rect">
              <a:avLst/>
            </a:prstGeom>
          </p:spPr>
        </p:pic>
        <p:pic>
          <p:nvPicPr>
            <p:cNvPr id="10" name="図 9" descr="ロゴ&#10;&#10;自動的に生成された説明">
              <a:extLst>
                <a:ext uri="{FF2B5EF4-FFF2-40B4-BE49-F238E27FC236}">
                  <a16:creationId xmlns:a16="http://schemas.microsoft.com/office/drawing/2014/main" id="{D0B28E52-975C-E4C4-9D5C-37EFFEB46C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44450" cy="8727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809305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タイトル ロゴ無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8645973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tx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/>
              <a:t>表紙タイトル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/>
              <a:t>表紙サブタイトル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5C5A3295-3564-4576-96DB-80CBF7A205A7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>
            <a:lvl1pPr>
              <a:defRPr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</a:p>
        </p:txBody>
      </p:sp>
    </p:spTree>
    <p:extLst>
      <p:ext uri="{BB962C8B-B14F-4D97-AF65-F5344CB8AC3E}">
        <p14:creationId xmlns:p14="http://schemas.microsoft.com/office/powerpoint/2010/main" val="2543739819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背表紙_白_トーマツロゴ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48087253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02628" cy="25648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>
                <a:latin typeface="+mn-lt"/>
                <a:cs typeface="+mn-cs"/>
                <a:sym typeface="+mn-lt"/>
              </a:rPr>
            </a:br>
            <a:r>
              <a:rPr kumimoji="1" lang="en-US" altLang="ja-JP" sz="800" b="1"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>
              <a:latin typeface="+mn-lt"/>
              <a:cs typeface="+mn-cs"/>
              <a:sym typeface="+mn-lt"/>
            </a:endParaRPr>
          </a:p>
        </p:txBody>
      </p:sp>
      <p:sp>
        <p:nvSpPr>
          <p:cNvPr id="10" name="テキスト プレースホルダー 13">
            <a:extLst>
              <a:ext uri="{FF2B5EF4-FFF2-40B4-BE49-F238E27FC236}">
                <a16:creationId xmlns:a16="http://schemas.microsoft.com/office/drawing/2014/main" id="{8D7302B4-C3B2-43C1-A9E9-2DFB590FF1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81D215A-DF31-4FC4-A706-4B6A3613D03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gray">
          <a:xfrm>
            <a:off x="416496" y="431005"/>
            <a:ext cx="3447786" cy="5868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Box 37">
            <a:extLst>
              <a:ext uri="{FF2B5EF4-FFF2-40B4-BE49-F238E27FC236}">
                <a16:creationId xmlns:a16="http://schemas.microsoft.com/office/drawing/2014/main" id="{5FB43949-A16F-4CF9-89FA-2868A80FA4F7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CEBDAF-C3A1-AA85-7954-487457DC51C3}"/>
              </a:ext>
            </a:extLst>
          </p:cNvPr>
          <p:cNvGrpSpPr/>
          <p:nvPr userDrawn="1"/>
        </p:nvGrpSpPr>
        <p:grpSpPr>
          <a:xfrm>
            <a:off x="8041197" y="3960000"/>
            <a:ext cx="1440000" cy="1894801"/>
            <a:chOff x="8050246" y="4451478"/>
            <a:chExt cx="1440000" cy="1894801"/>
          </a:xfrm>
        </p:grpSpPr>
        <p:pic>
          <p:nvPicPr>
            <p:cNvPr id="4" name="図 3" descr="ロゴ, 会社名&#10;&#10;自動的に生成された説明">
              <a:extLst>
                <a:ext uri="{FF2B5EF4-FFF2-40B4-BE49-F238E27FC236}">
                  <a16:creationId xmlns:a16="http://schemas.microsoft.com/office/drawing/2014/main" id="{8DC421F0-8645-C3F4-1894-E38A68B90FF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246" y="4451478"/>
              <a:ext cx="1440000" cy="873777"/>
            </a:xfrm>
            <a:prstGeom prst="rect">
              <a:avLst/>
            </a:prstGeom>
          </p:spPr>
        </p:pic>
        <p:pic>
          <p:nvPicPr>
            <p:cNvPr id="5" name="図 4" descr="ロゴ&#10;&#10;自動的に生成された説明">
              <a:extLst>
                <a:ext uri="{FF2B5EF4-FFF2-40B4-BE49-F238E27FC236}">
                  <a16:creationId xmlns:a16="http://schemas.microsoft.com/office/drawing/2014/main" id="{B77EF277-F2AE-B462-A565-FA353BA2223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44450" cy="87274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8466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黒_背表紙_A4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028866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65145" cy="2515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>
                <a:solidFill>
                  <a:schemeClr val="tx1"/>
                </a:solidFill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>
                <a:solidFill>
                  <a:schemeClr val="tx1"/>
                </a:solidFill>
                <a:latin typeface="+mn-lt"/>
                <a:cs typeface="+mn-cs"/>
                <a:sym typeface="+mn-lt"/>
              </a:rPr>
            </a:br>
            <a:r>
              <a:rPr kumimoji="1" lang="en-US" altLang="ja-JP" sz="800" b="1">
                <a:solidFill>
                  <a:schemeClr val="tx1"/>
                </a:solidFill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>
              <a:solidFill>
                <a:schemeClr val="tx1"/>
              </a:solidFill>
              <a:latin typeface="+mn-lt"/>
              <a:cs typeface="+mn-cs"/>
              <a:sym typeface="+mn-lt"/>
            </a:endParaRPr>
          </a:p>
        </p:txBody>
      </p:sp>
      <p:sp>
        <p:nvSpPr>
          <p:cNvPr id="11" name="テキスト プレースホルダー 13">
            <a:extLst>
              <a:ext uri="{FF2B5EF4-FFF2-40B4-BE49-F238E27FC236}">
                <a16:creationId xmlns:a16="http://schemas.microsoft.com/office/drawing/2014/main" id="{EC10764A-D9E5-4773-9998-E6E340EF200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solidFill>
                  <a:schemeClr val="tx1"/>
                </a:solidFill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08C8D089-6B7B-4D22-A423-606FF0A0723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7601" y="432000"/>
            <a:ext cx="1870453" cy="586800"/>
          </a:xfrm>
          <a:prstGeom prst="rect">
            <a:avLst/>
          </a:prstGeom>
        </p:spPr>
      </p:pic>
      <p:sp>
        <p:nvSpPr>
          <p:cNvPr id="8" name="Text Box 37">
            <a:extLst>
              <a:ext uri="{FF2B5EF4-FFF2-40B4-BE49-F238E27FC236}">
                <a16:creationId xmlns:a16="http://schemas.microsoft.com/office/drawing/2014/main" id="{8ECAF025-B44C-4744-8C34-DBC751A55D36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EB93A60-2CD0-2A5E-20B8-1BD4AB01A101}"/>
              </a:ext>
            </a:extLst>
          </p:cNvPr>
          <p:cNvGrpSpPr/>
          <p:nvPr userDrawn="1"/>
        </p:nvGrpSpPr>
        <p:grpSpPr>
          <a:xfrm>
            <a:off x="8050925" y="3960000"/>
            <a:ext cx="1440000" cy="1861937"/>
            <a:chOff x="8050925" y="4451478"/>
            <a:chExt cx="1440000" cy="1861937"/>
          </a:xfrm>
        </p:grpSpPr>
        <p:pic>
          <p:nvPicPr>
            <p:cNvPr id="4" name="図 3" descr="ロゴ, 会社名&#10;&#10;自動的に生成された説明">
              <a:extLst>
                <a:ext uri="{FF2B5EF4-FFF2-40B4-BE49-F238E27FC236}">
                  <a16:creationId xmlns:a16="http://schemas.microsoft.com/office/drawing/2014/main" id="{F4435819-A308-634F-91CD-16F2B97761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925" y="4451478"/>
              <a:ext cx="1440000" cy="873777"/>
            </a:xfrm>
            <a:prstGeom prst="rect">
              <a:avLst/>
            </a:prstGeom>
          </p:spPr>
        </p:pic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8A8AC27E-9547-76A3-AD5A-B4EA83CEBC7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29139" cy="839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46853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黒_背表紙_トーマツロゴ_A4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3957785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3F3504-9539-4146-B3C1-F25407A51609}"/>
              </a:ext>
            </a:extLst>
          </p:cNvPr>
          <p:cNvSpPr txBox="1"/>
          <p:nvPr userDrawn="1"/>
        </p:nvSpPr>
        <p:spPr bwMode="gray">
          <a:xfrm>
            <a:off x="8041197" y="6517421"/>
            <a:ext cx="1465145" cy="2515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lnSpc>
                <a:spcPts val="950"/>
              </a:lnSpc>
            </a:pPr>
            <a:r>
              <a:rPr kumimoji="1" lang="en-US" altLang="ja-JP" sz="800">
                <a:solidFill>
                  <a:schemeClr val="tx1"/>
                </a:solidFill>
                <a:latin typeface="+mn-lt"/>
                <a:cs typeface="+mn-cs"/>
                <a:sym typeface="+mn-lt"/>
              </a:rPr>
              <a:t>Member of</a:t>
            </a:r>
            <a:br>
              <a:rPr kumimoji="1" lang="en-US" altLang="ja-JP" sz="800">
                <a:solidFill>
                  <a:schemeClr val="tx1"/>
                </a:solidFill>
                <a:latin typeface="+mn-lt"/>
                <a:cs typeface="+mn-cs"/>
                <a:sym typeface="+mn-lt"/>
              </a:rPr>
            </a:br>
            <a:r>
              <a:rPr kumimoji="1" lang="en-US" altLang="ja-JP" sz="800" b="1">
                <a:solidFill>
                  <a:schemeClr val="tx1"/>
                </a:solidFill>
                <a:latin typeface="+mn-lt"/>
                <a:cs typeface="+mn-cs"/>
                <a:sym typeface="+mn-lt"/>
              </a:rPr>
              <a:t>Deloitte Touche Tohmatsu Limited</a:t>
            </a:r>
            <a:endParaRPr kumimoji="1" lang="ja-JP" altLang="en-US" sz="800" b="1">
              <a:solidFill>
                <a:schemeClr val="tx1"/>
              </a:solidFill>
              <a:latin typeface="+mn-lt"/>
              <a:cs typeface="+mn-cs"/>
              <a:sym typeface="+mn-lt"/>
            </a:endParaRPr>
          </a:p>
        </p:txBody>
      </p:sp>
      <p:sp>
        <p:nvSpPr>
          <p:cNvPr id="10" name="テキスト プレースホルダー 13">
            <a:extLst>
              <a:ext uri="{FF2B5EF4-FFF2-40B4-BE49-F238E27FC236}">
                <a16:creationId xmlns:a16="http://schemas.microsoft.com/office/drawing/2014/main" id="{98ED7F2A-D8F8-44B8-9950-656D3B6AC7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 bwMode="gray">
          <a:xfrm>
            <a:off x="417600" y="6336000"/>
            <a:ext cx="7020000" cy="127856"/>
          </a:xfrm>
        </p:spPr>
        <p:txBody>
          <a:bodyPr anchor="b" anchorCtr="0">
            <a:spAutoFit/>
          </a:bodyPr>
          <a:lstStyle>
            <a:lvl1pPr>
              <a:defRPr sz="800">
                <a:solidFill>
                  <a:schemeClr val="tx1"/>
                </a:solidFill>
                <a:cs typeface="+mn-cs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66211CF3-AF55-4BB2-ABA6-DFDFA3C5155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p:blipFill>
        <p:spPr bwMode="gray">
          <a:xfrm>
            <a:off x="417600" y="432000"/>
            <a:ext cx="3449948" cy="586076"/>
          </a:xfrm>
          <a:prstGeom prst="rect">
            <a:avLst/>
          </a:prstGeom>
        </p:spPr>
      </p:pic>
      <p:sp>
        <p:nvSpPr>
          <p:cNvPr id="9" name="Text Box 37">
            <a:extLst>
              <a:ext uri="{FF2B5EF4-FFF2-40B4-BE49-F238E27FC236}">
                <a16:creationId xmlns:a16="http://schemas.microsoft.com/office/drawing/2014/main" id="{97296455-89ED-4F08-B776-BE18D4C8DF8F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4176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l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3C9F1B6-51C5-5DB3-98EE-CAD6CE2D259D}"/>
              </a:ext>
            </a:extLst>
          </p:cNvPr>
          <p:cNvGrpSpPr/>
          <p:nvPr userDrawn="1"/>
        </p:nvGrpSpPr>
        <p:grpSpPr>
          <a:xfrm>
            <a:off x="8050925" y="3960000"/>
            <a:ext cx="1440000" cy="1861937"/>
            <a:chOff x="8050925" y="4451478"/>
            <a:chExt cx="1440000" cy="1861937"/>
          </a:xfrm>
        </p:grpSpPr>
        <p:pic>
          <p:nvPicPr>
            <p:cNvPr id="4" name="図 3" descr="ロゴ, 会社名&#10;&#10;自動的に生成された説明">
              <a:extLst>
                <a:ext uri="{FF2B5EF4-FFF2-40B4-BE49-F238E27FC236}">
                  <a16:creationId xmlns:a16="http://schemas.microsoft.com/office/drawing/2014/main" id="{6CD5B902-7095-BD72-0D99-6F782E0CCF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gray">
            <a:xfrm>
              <a:off x="8050925" y="4451478"/>
              <a:ext cx="1440000" cy="873777"/>
            </a:xfrm>
            <a:prstGeom prst="rect">
              <a:avLst/>
            </a:prstGeom>
          </p:spPr>
        </p:pic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5A3B695B-6410-9AD3-6349-43CC7A1FEF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48021" y="5473537"/>
              <a:ext cx="1229139" cy="8398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874785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 タイトルのみ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983941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3E39B168-5EA0-581D-6349-FB585680E2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6496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27965211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 タイトルのみ_出所・脚注なし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920942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17971307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小見出しあり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560654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2" name="テキスト プレースホルダー 3">
            <a:extLst>
              <a:ext uri="{FF2B5EF4-FFF2-40B4-BE49-F238E27FC236}">
                <a16:creationId xmlns:a16="http://schemas.microsoft.com/office/drawing/2014/main" id="{D77E18BD-9AC5-29EE-F9C0-10C97340CF2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42125619-CF47-245B-D070-33D9296F40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16496" y="1476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accent3"/>
                </a:solidFill>
              </a:defRPr>
            </a:lvl1pPr>
          </a:lstStyle>
          <a:p>
            <a:pPr lvl="0"/>
            <a:r>
              <a:rPr kumimoji="1" lang="ja-JP" altLang="en-US"/>
              <a:t>小見出し（オプション）</a:t>
            </a:r>
          </a:p>
        </p:txBody>
      </p:sp>
      <p:sp>
        <p:nvSpPr>
          <p:cNvPr id="10" name="テキスト プレースホルダ 5">
            <a:extLst>
              <a:ext uri="{FF2B5EF4-FFF2-40B4-BE49-F238E27FC236}">
                <a16:creationId xmlns:a16="http://schemas.microsoft.com/office/drawing/2014/main" id="{3CDF7E22-4EA5-4758-818B-B0889CFD73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/>
              <a:t>スライドタイトル（入力が必要）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721E9B9F-76D5-4906-A954-EB10F1C3E7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322745893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タイトルのみ_A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6098203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2" name="テキスト プレースホルダー 2">
            <a:extLst>
              <a:ext uri="{FF2B5EF4-FFF2-40B4-BE49-F238E27FC236}">
                <a16:creationId xmlns:a16="http://schemas.microsoft.com/office/drawing/2014/main" id="{3E39B168-5EA0-581D-6349-FB585680E2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942394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タイトルのみ_出所・脚注なし_A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オブジェクト 5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730902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6" name="オブジェクト 5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 2"/>
          <p:cNvSpPr>
            <a:spLocks noGrp="1"/>
          </p:cNvSpPr>
          <p:nvPr>
            <p:ph type="ftr" sz="quarter" idx="10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56E56C22-CD92-4A50-AAD1-E2171E0619BD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テキスト プレースホルダ 5">
            <a:extLst>
              <a:ext uri="{FF2B5EF4-FFF2-40B4-BE49-F238E27FC236}">
                <a16:creationId xmlns:a16="http://schemas.microsoft.com/office/drawing/2014/main" id="{C750C47F-6A5E-43DA-810C-7BA23EF874C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/>
              <a:t>スライドタイトル（入力が必要）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8EC76EA4-3538-4F0B-A615-1FFF84AA18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35278284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②）黒_小見出しあり_A4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592968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0"/>
          </p:nvPr>
        </p:nvSpPr>
        <p:spPr bwMode="gray"/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E01102E1-88D9-4790-8615-AC810340BF5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 bwMode="gray">
          <a:xfrm>
            <a:off x="705600" y="6588000"/>
            <a:ext cx="4068000" cy="169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2" name="テキスト プレースホルダー 3">
            <a:extLst>
              <a:ext uri="{FF2B5EF4-FFF2-40B4-BE49-F238E27FC236}">
                <a16:creationId xmlns:a16="http://schemas.microsoft.com/office/drawing/2014/main" id="{D77E18BD-9AC5-29EE-F9C0-10C97340CF2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416496" y="5842550"/>
            <a:ext cx="9072000" cy="468000"/>
          </a:xfrm>
          <a:prstGeom prst="rect">
            <a:avLst/>
          </a:prstGeom>
        </p:spPr>
        <p:txBody>
          <a:bodyPr wrap="square" anchor="b">
            <a:noAutofit/>
          </a:bodyPr>
          <a:lstStyle>
            <a:lvl1pPr fontAlgn="auto">
              <a:lnSpc>
                <a:spcPct val="100000"/>
              </a:lnSpc>
              <a:spcBef>
                <a:spcPts val="0"/>
              </a:spcBef>
              <a:defRPr sz="1000" b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zh-CN" altLang="en-US"/>
              <a:t>出所：</a:t>
            </a:r>
            <a:r>
              <a:rPr kumimoji="1" lang="en-US" altLang="zh-CN"/>
              <a:t>XXX</a:t>
            </a:r>
            <a:br>
              <a:rPr kumimoji="1" lang="en-US" altLang="zh-CN"/>
            </a:br>
            <a:r>
              <a:rPr kumimoji="1" lang="zh-CN" altLang="en-US"/>
              <a:t>脚注：</a:t>
            </a:r>
            <a:r>
              <a:rPr kumimoji="1" lang="en-US" altLang="zh-CN"/>
              <a:t>XXX</a:t>
            </a:r>
          </a:p>
        </p:txBody>
      </p:sp>
      <p:sp>
        <p:nvSpPr>
          <p:cNvPr id="9" name="テキスト プレースホルダー 2">
            <a:extLst>
              <a:ext uri="{FF2B5EF4-FFF2-40B4-BE49-F238E27FC236}">
                <a16:creationId xmlns:a16="http://schemas.microsoft.com/office/drawing/2014/main" id="{42125619-CF47-245B-D070-33D9296F40D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416496" y="1476000"/>
            <a:ext cx="4356000" cy="468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en-US" altLang="zh-CN" sz="1600" b="1" baseline="0" dirty="0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/>
              <a:t>小見出し（オプション）</a:t>
            </a:r>
          </a:p>
        </p:txBody>
      </p:sp>
      <p:sp>
        <p:nvSpPr>
          <p:cNvPr id="10" name="テキスト プレースホルダ 5">
            <a:extLst>
              <a:ext uri="{FF2B5EF4-FFF2-40B4-BE49-F238E27FC236}">
                <a16:creationId xmlns:a16="http://schemas.microsoft.com/office/drawing/2014/main" id="{3CDF7E22-4EA5-4758-818B-B0889CFD735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418075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lang="ja-JP" altLang="en-US" sz="2000" b="1" dirty="0"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ja-JP" altLang="en-US"/>
              <a:t>スライドタイトル（入力が必要）</a:t>
            </a:r>
          </a:p>
        </p:txBody>
      </p:sp>
      <p:sp>
        <p:nvSpPr>
          <p:cNvPr id="13" name="タイトル 1">
            <a:extLst>
              <a:ext uri="{FF2B5EF4-FFF2-40B4-BE49-F238E27FC236}">
                <a16:creationId xmlns:a16="http://schemas.microsoft.com/office/drawing/2014/main" id="{721E9B9F-76D5-4906-A954-EB10F1C3E7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417000" y="846000"/>
            <a:ext cx="9072000" cy="615600"/>
          </a:xfrm>
        </p:spPr>
        <p:txBody>
          <a:bodyPr vert="horz" lIns="0" tIns="0" rIns="0" bIns="0" rtlCol="0" anchor="t">
            <a:noAutofit/>
          </a:bodyPr>
          <a:lstStyle>
            <a:lvl1pPr>
              <a:defRPr lang="ja-JP" altLang="en-US" sz="1800" b="0" baseline="0" dirty="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キーメッセージ（オプション）</a:t>
            </a:r>
          </a:p>
        </p:txBody>
      </p:sp>
    </p:spTree>
    <p:extLst>
      <p:ext uri="{BB962C8B-B14F-4D97-AF65-F5344CB8AC3E}">
        <p14:creationId xmlns:p14="http://schemas.microsoft.com/office/powerpoint/2010/main" val="23430161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黒_タイトル_ ロゴ入り_A4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7162704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bg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/>
              <a:t>表紙タイトル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 baseline="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/>
              <a:t>表紙サブタイトル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aseline="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4953000" y="396000"/>
            <a:ext cx="4536000" cy="676800"/>
          </a:xfrm>
          <a:prstGeom prst="rect">
            <a:avLst/>
          </a:prstGeom>
        </p:spPr>
        <p:txBody>
          <a:bodyPr lIns="0">
            <a:normAutofit/>
          </a:bodyPr>
          <a:lstStyle>
            <a:lvl1pPr algn="r">
              <a:lnSpc>
                <a:spcPct val="100000"/>
              </a:lnSpc>
              <a:spcBef>
                <a:spcPts val="0"/>
              </a:spcBef>
              <a:defRPr sz="2200" baseline="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kumimoji="1" lang="ja-JP" altLang="en-US"/>
              <a:t>クライアント社名</a:t>
            </a: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E823F930-1440-4D98-B4B0-A60A3B34534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gray">
          <a:xfrm>
            <a:off x="417600" y="432000"/>
            <a:ext cx="1872000" cy="581488"/>
          </a:xfrm>
          <a:prstGeom prst="rect">
            <a:avLst/>
          </a:prstGeom>
        </p:spPr>
      </p:pic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72F109B1-F10E-4107-A5FF-847826BE510A}"/>
              </a:ext>
            </a:extLst>
          </p:cNvPr>
          <p:cNvSpPr>
            <a:spLocks noGrp="1"/>
          </p:cNvSpPr>
          <p:nvPr>
            <p:ph type="dt" sz="half" idx="13"/>
          </p:nvPr>
        </p:nvSpPr>
        <p:spPr bwMode="gray"/>
        <p:txBody>
          <a:bodyPr/>
          <a:lstStyle>
            <a:lvl1pPr>
              <a:defRPr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</a:p>
        </p:txBody>
      </p:sp>
    </p:spTree>
    <p:extLst>
      <p:ext uri="{BB962C8B-B14F-4D97-AF65-F5344CB8AC3E}">
        <p14:creationId xmlns:p14="http://schemas.microsoft.com/office/powerpoint/2010/main" val="3291538517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黒_タイトル ロゴ無_A4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887014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 bwMode="gray">
          <a:xfrm>
            <a:off x="2523000" y="999000"/>
            <a:ext cx="4860000" cy="486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ja-JP" altLang="en-US"/>
              <a:t>アイコンをクリックして図を追加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gray">
          <a:xfrm>
            <a:off x="417600" y="5040000"/>
            <a:ext cx="3600000" cy="615553"/>
          </a:xfrm>
        </p:spPr>
        <p:txBody>
          <a:bodyPr vert="horz" anchor="b" anchorCtr="0">
            <a:noAutofit/>
          </a:bodyPr>
          <a:lstStyle>
            <a:lvl1pPr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1" baseline="0">
                <a:solidFill>
                  <a:schemeClr val="bg1"/>
                </a:solidFill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 noProof="0"/>
              <a:t>表紙タイトル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417600" y="5652000"/>
            <a:ext cx="3600000" cy="492443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 marL="495283" indent="0" algn="ctr">
              <a:buNone/>
              <a:defRPr sz="2167"/>
            </a:lvl2pPr>
            <a:lvl3pPr marL="990564" indent="0" algn="ctr">
              <a:buNone/>
              <a:defRPr sz="1950"/>
            </a:lvl3pPr>
            <a:lvl4pPr marL="1485846" indent="0" algn="ctr">
              <a:buNone/>
              <a:defRPr sz="1733"/>
            </a:lvl4pPr>
            <a:lvl5pPr marL="1981127" indent="0" algn="ctr">
              <a:buNone/>
              <a:defRPr sz="1733"/>
            </a:lvl5pPr>
            <a:lvl6pPr marL="2476410" indent="0" algn="ctr">
              <a:buNone/>
              <a:defRPr sz="1733"/>
            </a:lvl6pPr>
            <a:lvl7pPr marL="2971692" indent="0" algn="ctr">
              <a:buNone/>
              <a:defRPr sz="1733"/>
            </a:lvl7pPr>
            <a:lvl8pPr marL="3466973" indent="0" algn="ctr">
              <a:buNone/>
              <a:defRPr sz="1733"/>
            </a:lvl8pPr>
            <a:lvl9pPr marL="3962255" indent="0" algn="ctr">
              <a:buNone/>
              <a:defRPr sz="1733"/>
            </a:lvl9pPr>
          </a:lstStyle>
          <a:p>
            <a:r>
              <a:rPr lang="ja-JP" altLang="en-US" noProof="0"/>
              <a:t>表紙サブタイトル</a:t>
            </a:r>
            <a:endParaRPr lang="en-US" noProof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 bwMode="gray">
          <a:xfrm>
            <a:off x="417599" y="6408000"/>
            <a:ext cx="3600000" cy="215444"/>
          </a:xfrm>
          <a:prstGeom prst="rect">
            <a:avLst/>
          </a:prstGeom>
        </p:spPr>
        <p:txBody>
          <a:bodyPr wrap="square" lIns="0" anchor="b" anchorCtr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>
                <a:solidFill>
                  <a:schemeClr val="bg1"/>
                </a:solidFill>
                <a:latin typeface="+mn-lt"/>
                <a:ea typeface="+mn-ea"/>
                <a:cs typeface="+mn-cs"/>
                <a:sym typeface="+mn-l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日付プレースホルダー 5">
            <a:extLst>
              <a:ext uri="{FF2B5EF4-FFF2-40B4-BE49-F238E27FC236}">
                <a16:creationId xmlns:a16="http://schemas.microsoft.com/office/drawing/2014/main" id="{A205A9A3-5008-49F4-8A06-BC95DA2477A8}"/>
              </a:ext>
            </a:extLst>
          </p:cNvPr>
          <p:cNvSpPr>
            <a:spLocks noGrp="1"/>
          </p:cNvSpPr>
          <p:nvPr>
            <p:ph type="dt" sz="half" idx="12"/>
          </p:nvPr>
        </p:nvSpPr>
        <p:spPr bwMode="gray"/>
        <p:txBody>
          <a:bodyPr/>
          <a:lstStyle>
            <a:lvl1pPr>
              <a:defRPr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</a:p>
        </p:txBody>
      </p:sp>
    </p:spTree>
    <p:extLst>
      <p:ext uri="{BB962C8B-B14F-4D97-AF65-F5344CB8AC3E}">
        <p14:creationId xmlns:p14="http://schemas.microsoft.com/office/powerpoint/2010/main" val="793438547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（基本版） 目次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1243977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 bwMode="gray">
          <a:xfrm>
            <a:off x="417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 bwMode="gray">
          <a:xfrm>
            <a:off x="5133000" y="1476000"/>
            <a:ext cx="4356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1pPr>
            <a:lvl2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2pPr>
            <a:lvl3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3pPr>
            <a:lvl4pPr>
              <a:lnSpc>
                <a:spcPct val="110000"/>
              </a:lnSpc>
              <a:spcBef>
                <a:spcPts val="600"/>
              </a:spcBef>
              <a:tabLst>
                <a:tab pos="5448101" algn="r"/>
              </a:tabLst>
              <a:defRPr sz="1200">
                <a:latin typeface="+mn-lt"/>
                <a:ea typeface="+mn-ea"/>
                <a:cs typeface="+mn-cs"/>
                <a:sym typeface="+mn-lt"/>
              </a:defRPr>
            </a:lvl4pPr>
            <a:lvl5pPr>
              <a:tabLst>
                <a:tab pos="5448101" algn="r"/>
              </a:tabLst>
              <a:defRPr baseline="0"/>
            </a:lvl5pPr>
          </a:lstStyle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276088EF-9292-4156-B82A-AEC6FAF17735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</p:spPr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2903191"/>
      </p:ext>
    </p:extLst>
  </p:cSld>
  <p:clrMapOvr>
    <a:masterClrMapping/>
  </p:clrMapOvr>
  <p:hf hdr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（基本版） 白紙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0987921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フッター プレースホルダー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2"/>
          </p:nvPr>
        </p:nvSpPr>
        <p:spPr bwMode="gray">
          <a:xfrm>
            <a:off x="1893000" y="2340000"/>
            <a:ext cx="6120000" cy="2520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Text Box 37">
            <a:extLst>
              <a:ext uri="{FF2B5EF4-FFF2-40B4-BE49-F238E27FC236}">
                <a16:creationId xmlns:a16="http://schemas.microsoft.com/office/drawing/2014/main" id="{572A5758-7750-F8C6-87F3-0A542C078CAD}"/>
              </a:ext>
            </a:extLst>
          </p:cNvPr>
          <p:cNvSpPr txBox="1">
            <a:spLocks noChangeArrowheads="1"/>
          </p:cNvSpPr>
          <p:nvPr userDrawn="1"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</p:spTree>
    <p:extLst>
      <p:ext uri="{BB962C8B-B14F-4D97-AF65-F5344CB8AC3E}">
        <p14:creationId xmlns:p14="http://schemas.microsoft.com/office/powerpoint/2010/main" val="2894029594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 中表紙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28362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</p:spTree>
    <p:extLst>
      <p:ext uri="{BB962C8B-B14F-4D97-AF65-F5344CB8AC3E}">
        <p14:creationId xmlns:p14="http://schemas.microsoft.com/office/powerpoint/2010/main" val="163326847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Green_中表紙_A4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28362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</p:spTree>
    <p:extLst>
      <p:ext uri="{BB962C8B-B14F-4D97-AF65-F5344CB8AC3E}">
        <p14:creationId xmlns:p14="http://schemas.microsoft.com/office/powerpoint/2010/main" val="12942394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（基本版）Accessible Teal_中表紙_A4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028362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563" imgH="564" progId="TCLayout.ActiveDocument.1">
                  <p:embed/>
                </p:oleObj>
              </mc:Choice>
              <mc:Fallback>
                <p:oleObj name="think-cellスライド" r:id="rId3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1029599" y="2232000"/>
            <a:ext cx="5184000" cy="432000"/>
          </a:xfrm>
          <a:prstGeom prst="rect">
            <a:avLst/>
          </a:prstGeom>
          <a:noFill/>
        </p:spPr>
        <p:txBody>
          <a:bodyPr wrap="square" lIns="0" r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 b="1" baseline="0">
                <a:solidFill>
                  <a:schemeClr val="tx1"/>
                </a:solidFill>
                <a:latin typeface="+mj-lt"/>
                <a:ea typeface="+mj-ea"/>
                <a:cs typeface="+mn-cs"/>
                <a:sym typeface="+mn-lt"/>
              </a:defRPr>
            </a:lvl1pPr>
          </a:lstStyle>
          <a:p>
            <a:pPr lvl="0"/>
            <a:r>
              <a:rPr lang="ja-JP" altLang="en-US"/>
              <a:t>中表紙タイトル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fld id="{AA5FCFE5-FE56-4EF1-80A8-07776887C2A1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7" name="フッター プレースホルダ 6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r>
              <a:rPr lang="en-GB" altLang="en-GB"/>
              <a:t>DT Template A4</a:t>
            </a:r>
          </a:p>
        </p:txBody>
      </p:sp>
    </p:spTree>
    <p:extLst>
      <p:ext uri="{BB962C8B-B14F-4D97-AF65-F5344CB8AC3E}">
        <p14:creationId xmlns:p14="http://schemas.microsoft.com/office/powerpoint/2010/main" val="17858327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25.xml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26.xml"/><Relationship Id="rId9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29694152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25" imgW="563" imgH="564" progId="TCLayout.ActiveDocument.1">
                  <p:embed/>
                </p:oleObj>
              </mc:Choice>
              <mc:Fallback>
                <p:oleObj name="think-cellスライド" r:id="rId25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/>
              <a:t>キーメッセージを入力（本スライドで一番伝えたいこと＜名詞止め・体言止め不可＞）</a:t>
            </a:r>
            <a:endParaRPr lang="en-US" noProof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GB" altLang="en-GB"/>
              <a:t>DT Template A4</a:t>
            </a: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6999" y="1476000"/>
            <a:ext cx="9073075" cy="482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  <a:endParaRPr kumimoji="1" lang="en-US" altLang="ja-JP"/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  <a:endParaRPr kumimoji="1" lang="en-US" altLang="ja-JP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4C0FFE5-9BDB-4F97-92E4-5E9243BDA74A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4508167" y="6444000"/>
            <a:ext cx="889667" cy="169277"/>
          </a:xfrm>
          <a:prstGeom prst="rect">
            <a:avLst/>
          </a:prstGeom>
        </p:spPr>
        <p:txBody>
          <a:bodyPr vert="horz" wrap="none" lIns="0" tIns="0" rIns="0" bIns="0" rtlCol="0" anchor="t" anchorCtr="0">
            <a:spAutoFit/>
          </a:bodyPr>
          <a:lstStyle>
            <a:lvl1pPr>
              <a:defRPr kumimoji="1" lang="en-US" altLang="ja-JP" sz="1100" smtClean="0">
                <a:solidFill>
                  <a:srgbClr val="75787B"/>
                </a:solidFill>
                <a:latin typeface="+mn-lt"/>
                <a:cs typeface="+mn-cs"/>
              </a:defRPr>
            </a:lvl1pPr>
          </a:lstStyle>
          <a:p>
            <a:pPr algn="ctr"/>
            <a:r>
              <a:rPr lang="en-US"/>
              <a:t>&lt; Confidential &gt;</a:t>
            </a:r>
          </a:p>
        </p:txBody>
      </p:sp>
    </p:spTree>
    <p:extLst>
      <p:ext uri="{BB962C8B-B14F-4D97-AF65-F5344CB8AC3E}">
        <p14:creationId xmlns:p14="http://schemas.microsoft.com/office/powerpoint/2010/main" val="1977651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5" r:id="rId1"/>
    <p:sldLayoutId id="2147483944" r:id="rId2"/>
    <p:sldLayoutId id="2147483951" r:id="rId3"/>
    <p:sldLayoutId id="2147483952" r:id="rId4"/>
    <p:sldLayoutId id="2147483911" r:id="rId5"/>
    <p:sldLayoutId id="2147483912" r:id="rId6"/>
    <p:sldLayoutId id="2147483934" r:id="rId7"/>
    <p:sldLayoutId id="2147483974" r:id="rId8"/>
    <p:sldLayoutId id="2147483975" r:id="rId9"/>
    <p:sldLayoutId id="2147483976" r:id="rId10"/>
    <p:sldLayoutId id="2147483936" r:id="rId11"/>
    <p:sldLayoutId id="2147483961" r:id="rId12"/>
    <p:sldLayoutId id="2147483938" r:id="rId13"/>
    <p:sldLayoutId id="2147483939" r:id="rId14"/>
    <p:sldLayoutId id="2147483970" r:id="rId15"/>
    <p:sldLayoutId id="2147483971" r:id="rId16"/>
    <p:sldLayoutId id="2147483972" r:id="rId17"/>
    <p:sldLayoutId id="2147483973" r:id="rId18"/>
    <p:sldLayoutId id="2147483954" r:id="rId19"/>
    <p:sldLayoutId id="2147483956" r:id="rId20"/>
    <p:sldLayoutId id="2147483955" r:id="rId21"/>
    <p:sldLayoutId id="2147483957" r:id="rId22"/>
  </p:sldLayoutIdLst>
  <p:hf hdr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 baseline="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marR="0" indent="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None/>
        <a:tabLst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marR="0" indent="-180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tabLst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marR="0" indent="-144000" algn="l" defTabSz="990564" rtl="0" eaLnBrk="1" fontAlgn="auto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3120">
          <p15:clr>
            <a:srgbClr val="A4A3A4"/>
          </p15:clr>
        </p15:guide>
        <p15:guide id="2" pos="3007">
          <p15:clr>
            <a:srgbClr val="A4A3A4"/>
          </p15:clr>
        </p15:guide>
        <p15:guide id="3" pos="3233">
          <p15:clr>
            <a:srgbClr val="A4A3A4"/>
          </p15:clr>
        </p15:guide>
        <p15:guide id="4" pos="5978">
          <p15:clr>
            <a:srgbClr val="A4A3A4"/>
          </p15:clr>
        </p15:guide>
        <p15:guide id="5" pos="262">
          <p15:clr>
            <a:srgbClr val="A4A3A4"/>
          </p15:clr>
        </p15:guide>
        <p15:guide id="9" orient="horz" pos="3974">
          <p15:clr>
            <a:srgbClr val="A4A3A4"/>
          </p15:clr>
        </p15:guide>
        <p15:guide id="10" orient="horz" pos="4156">
          <p15:clr>
            <a:srgbClr val="A4A3A4"/>
          </p15:clr>
        </p15:guide>
        <p15:guide id="11" orient="horz" pos="4269">
          <p15:clr>
            <a:srgbClr val="A4A3A4"/>
          </p15:clr>
        </p15:guide>
        <p15:guide id="12" orient="horz" pos="935" userDrawn="1">
          <p15:clr>
            <a:srgbClr val="A4A3A4"/>
          </p15:clr>
        </p15:guide>
        <p15:guide id="14" orient="horz" pos="640" userDrawn="1">
          <p15:clr>
            <a:srgbClr val="A4A3A4"/>
          </p15:clr>
        </p15:guide>
        <p15:guide id="15" orient="horz" pos="96" userDrawn="1">
          <p15:clr>
            <a:srgbClr val="A4A3A4"/>
          </p15:clr>
        </p15:guide>
        <p15:guide id="17" orient="horz" pos="504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41409618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9" imgW="563" imgH="564" progId="TCLayout.ActiveDocument.1">
                  <p:embed/>
                </p:oleObj>
              </mc:Choice>
              <mc:Fallback>
                <p:oleObj name="think-cellスライド" r:id="rId9" imgW="563" imgH="564" progId="TCLayout.ActiveDocument.1">
                  <p:embed/>
                  <p:pic>
                    <p:nvPicPr>
                      <p:cNvPr id="4" name="オブジェクト 3" hidden="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17000" y="180000"/>
            <a:ext cx="9072000" cy="6156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ja-JP" altLang="en-US" noProof="0"/>
              <a:t>スライドタイトル（入力が必要）</a:t>
            </a:r>
            <a:endParaRPr lang="en-US" noProof="0"/>
          </a:p>
        </p:txBody>
      </p:sp>
      <p:sp>
        <p:nvSpPr>
          <p:cNvPr id="8" name="フッター プレースホルダ 8"/>
          <p:cNvSpPr>
            <a:spLocks noGrp="1"/>
          </p:cNvSpPr>
          <p:nvPr>
            <p:ph type="ftr" sz="quarter" idx="3"/>
          </p:nvPr>
        </p:nvSpPr>
        <p:spPr bwMode="gray">
          <a:xfrm>
            <a:off x="705600" y="6588000"/>
            <a:ext cx="4068000" cy="1692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en-GB" altLang="en-GB"/>
              <a:t>DT Template A4</a:t>
            </a:r>
          </a:p>
        </p:txBody>
      </p:sp>
      <p:sp>
        <p:nvSpPr>
          <p:cNvPr id="9" name="スライド番号プレースホルダ 9"/>
          <p:cNvSpPr>
            <a:spLocks noGrp="1"/>
          </p:cNvSpPr>
          <p:nvPr>
            <p:ph type="sldNum" sz="quarter" idx="4"/>
          </p:nvPr>
        </p:nvSpPr>
        <p:spPr bwMode="gray">
          <a:xfrm>
            <a:off x="417600" y="6588000"/>
            <a:ext cx="180000" cy="169200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9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A5FCFE5-FE56-4EF1-80A8-07776887C2A1}" type="slidenum">
              <a:rPr kumimoji="1" lang="ja-JP" altLang="en-US" smtClean="0"/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1" lang="ja-JP" altLang="en-US"/>
          </a:p>
        </p:txBody>
      </p:sp>
      <p:sp>
        <p:nvSpPr>
          <p:cNvPr id="15" name="Text Box 37"/>
          <p:cNvSpPr txBox="1">
            <a:spLocks noChangeArrowheads="1"/>
          </p:cNvSpPr>
          <p:nvPr/>
        </p:nvSpPr>
        <p:spPr bwMode="gray">
          <a:xfrm>
            <a:off x="5133000" y="6588000"/>
            <a:ext cx="4356000" cy="1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 anchorCtr="0">
            <a:noAutofit/>
          </a:bodyPr>
          <a:lstStyle/>
          <a:p>
            <a:pPr algn="r" rtl="0" eaLnBrk="0" fontAlgn="base" hangingPunct="0">
              <a:spcBef>
                <a:spcPct val="50000"/>
              </a:spcBef>
              <a:spcAft>
                <a:spcPct val="0"/>
              </a:spcAft>
            </a:pPr>
            <a:r>
              <a:rPr lang="en-US" altLang="ja-JP" sz="9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+mn-lt"/>
              </a:rPr>
              <a:t>© 2025. For information, contact Deloitte Tohmatsu Group.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 bwMode="gray">
          <a:xfrm>
            <a:off x="417600" y="1476000"/>
            <a:ext cx="9072000" cy="4824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1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5308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66" r:id="rId2"/>
    <p:sldLayoutId id="2147483941" r:id="rId3"/>
    <p:sldLayoutId id="2147483977" r:id="rId4"/>
    <p:sldLayoutId id="2147483978" r:id="rId5"/>
    <p:sldLayoutId id="2147483979" r:id="rId6"/>
  </p:sldLayoutIdLst>
  <p:hf hdr="0"/>
  <p:txStyles>
    <p:titleStyle>
      <a:lvl1pPr algn="l" defTabSz="990564" rtl="0" eaLnBrk="1" latinLnBrk="0" hangingPunct="1">
        <a:spcBef>
          <a:spcPct val="0"/>
        </a:spcBef>
        <a:buNone/>
        <a:defRPr kumimoji="1" sz="2000" b="1" kern="1200">
          <a:solidFill>
            <a:schemeClr val="tx1"/>
          </a:solidFill>
          <a:latin typeface="+mj-lt"/>
          <a:ea typeface="+mj-ea"/>
          <a:cs typeface="+mj-cs"/>
          <a:sym typeface="+mj-lt"/>
        </a:defRPr>
      </a:lvl1pPr>
    </p:titleStyle>
    <p:bodyStyle>
      <a:lvl1pPr marL="0" indent="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SzPct val="100000"/>
        <a:buFont typeface="Arial" panose="020B0604020202020204" pitchFamily="34" charset="0"/>
        <a:buNone/>
        <a:defRPr kumimoji="1" sz="1200" b="0" kern="1200">
          <a:solidFill>
            <a:schemeClr val="tx1"/>
          </a:solidFill>
          <a:latin typeface="+mn-lt"/>
          <a:ea typeface="+mn-ea"/>
          <a:cs typeface="+mn-cs"/>
          <a:sym typeface="+mn-lt"/>
        </a:defRPr>
      </a:lvl1pPr>
      <a:lvl2pPr marL="18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n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2pPr>
      <a:lvl3pPr marL="360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Wingdings" panose="05000000000000000000" pitchFamily="2" charset="2"/>
        <a:buChar char="Ø"/>
        <a:defRPr kumimoji="1" lang="en-US" sz="1200" b="0" kern="120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3pPr>
      <a:lvl4pPr marL="504000" indent="-144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defRPr kumimoji="1" lang="en-US" sz="1200" b="0" kern="1200" baseline="0" dirty="0" smtClean="0">
          <a:solidFill>
            <a:schemeClr val="tx1"/>
          </a:solidFill>
          <a:latin typeface="+mn-lt"/>
          <a:ea typeface="+mn-ea"/>
          <a:cs typeface="+mn-cs"/>
          <a:sym typeface="+mn-lt"/>
        </a:defRPr>
      </a:lvl4pPr>
      <a:lvl5pPr marL="684000" indent="-180000" algn="l" defTabSz="86502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Tx/>
        <a:buSzPct val="100000"/>
        <a:buFont typeface="Verdana" panose="020B0604030504040204" pitchFamily="34" charset="0"/>
        <a:buChar char="−"/>
        <a:tabLst/>
        <a:defRPr kumimoji="1"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864000" indent="-180000" algn="l" defTabSz="990564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Font typeface="Wingdings" panose="05000000000000000000" pitchFamily="2" charset="2"/>
        <a:buChar char="ü"/>
        <a:defRPr kumimoji="1"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77179" indent="-191093" algn="l" defTabSz="990564" rtl="0" eaLnBrk="1" latinLnBrk="0" hangingPunct="1">
        <a:spcBef>
          <a:spcPts val="0"/>
        </a:spcBef>
        <a:spcAft>
          <a:spcPts val="1083"/>
        </a:spcAft>
        <a:buFont typeface="Verdana" panose="020B0604030504040204" pitchFamily="34" charset="0"/>
        <a:buChar char="−"/>
        <a:defRPr kumimoji="1" sz="13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64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46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27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10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92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73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55" algn="l" defTabSz="990564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>
          <p15:clr>
            <a:srgbClr val="A4A3A4"/>
          </p15:clr>
        </p15:guide>
        <p15:guide id="2" orient="horz" pos="96" userDrawn="1">
          <p15:clr>
            <a:srgbClr val="A4A3A4"/>
          </p15:clr>
        </p15:guide>
        <p15:guide id="3" pos="3007">
          <p15:clr>
            <a:srgbClr val="A4A3A4"/>
          </p15:clr>
        </p15:guide>
        <p15:guide id="4" pos="3233">
          <p15:clr>
            <a:srgbClr val="A4A3A4"/>
          </p15:clr>
        </p15:guide>
        <p15:guide id="5" pos="5978">
          <p15:clr>
            <a:srgbClr val="A4A3A4"/>
          </p15:clr>
        </p15:guide>
        <p15:guide id="6" pos="262">
          <p15:clr>
            <a:srgbClr val="A4A3A4"/>
          </p15:clr>
        </p15:guide>
        <p15:guide id="7" orient="horz" pos="504" userDrawn="1">
          <p15:clr>
            <a:srgbClr val="A4A3A4"/>
          </p15:clr>
        </p15:guide>
        <p15:guide id="10" orient="horz" pos="3974">
          <p15:clr>
            <a:srgbClr val="A4A3A4"/>
          </p15:clr>
        </p15:guide>
        <p15:guide id="11" orient="horz" pos="4156">
          <p15:clr>
            <a:srgbClr val="A4A3A4"/>
          </p15:clr>
        </p15:guide>
        <p15:guide id="12" orient="horz" pos="4269">
          <p15:clr>
            <a:srgbClr val="A4A3A4"/>
          </p15:clr>
        </p15:guide>
        <p15:guide id="13" orient="horz" pos="527" userDrawn="1">
          <p15:clr>
            <a:srgbClr val="A4A3A4"/>
          </p15:clr>
        </p15:guide>
        <p15:guide id="14" orient="horz" pos="935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2.xml"/><Relationship Id="rId4" Type="http://schemas.openxmlformats.org/officeDocument/2006/relationships/image" Target="../media/image10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3.xml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34.xml"/><Relationship Id="rId4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64B14-21D8-E443-2460-21987E440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994BCE2-53E2-5B4A-1104-69D5BAC799F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519477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639" imgH="639" progId="TCLayout.ActiveDocument.1">
                  <p:embed/>
                </p:oleObj>
              </mc:Choice>
              <mc:Fallback>
                <p:oleObj name="think-cellスライド" r:id="rId3" imgW="639" imgH="639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994BCE2-53E2-5B4A-1104-69D5BAC799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EF96598-F02B-D218-5DF8-1B7D6A707202}"/>
              </a:ext>
            </a:extLst>
          </p:cNvPr>
          <p:cNvSpPr/>
          <p:nvPr/>
        </p:nvSpPr>
        <p:spPr bwMode="gray">
          <a:xfrm>
            <a:off x="0" y="694799"/>
            <a:ext cx="9906000" cy="616320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C363F41B-5010-E4F8-9EE6-8778E254EB18}"/>
              </a:ext>
            </a:extLst>
          </p:cNvPr>
          <p:cNvCxnSpPr>
            <a:cxnSpLocks/>
          </p:cNvCxnSpPr>
          <p:nvPr/>
        </p:nvCxnSpPr>
        <p:spPr bwMode="gray">
          <a:xfrm>
            <a:off x="0" y="614625"/>
            <a:ext cx="99060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37">
            <a:extLst>
              <a:ext uri="{FF2B5EF4-FFF2-40B4-BE49-F238E27FC236}">
                <a16:creationId xmlns:a16="http://schemas.microsoft.com/office/drawing/2014/main" id="{466307E8-DB93-F99D-66C3-8084BEBB04A3}"/>
              </a:ext>
            </a:extLst>
          </p:cNvPr>
          <p:cNvSpPr/>
          <p:nvPr/>
        </p:nvSpPr>
        <p:spPr bwMode="gray">
          <a:xfrm>
            <a:off x="127586" y="1999111"/>
            <a:ext cx="4653958" cy="281653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 dirty="0">
                <a:solidFill>
                  <a:schemeClr val="bg1"/>
                </a:solidFill>
                <a:latin typeface="+mn-lt"/>
              </a:rPr>
              <a:t>参加者役職、所属、氏名①</a:t>
            </a:r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26F25A01-076D-82AA-B10F-6DDC8A5D2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000" y="79200"/>
            <a:ext cx="9072000" cy="615600"/>
          </a:xfrm>
        </p:spPr>
        <p:txBody>
          <a:bodyPr vert="horz" anchor="ctr"/>
          <a:lstStyle/>
          <a:p>
            <a:pPr algn="ctr"/>
            <a:r>
              <a:rPr kumimoji="1" lang="ja-JP" altLang="en-US" sz="2200" dirty="0"/>
              <a:t>九州経済産業局　洋上風力分野別部会　</a:t>
            </a:r>
            <a:r>
              <a:rPr lang="ja-JP" altLang="en-US" sz="2200" dirty="0"/>
              <a:t>参加申込様式</a:t>
            </a:r>
            <a:endParaRPr kumimoji="1" lang="ja-JP" altLang="en-US" sz="2200" dirty="0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19E9073-6CD3-CB8C-3460-EBBC4146C2FE}"/>
              </a:ext>
            </a:extLst>
          </p:cNvPr>
          <p:cNvSpPr/>
          <p:nvPr/>
        </p:nvSpPr>
        <p:spPr bwMode="gray">
          <a:xfrm>
            <a:off x="127591" y="713444"/>
            <a:ext cx="4653958" cy="38453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800" b="1" dirty="0">
                <a:solidFill>
                  <a:prstClr val="black"/>
                </a:solidFill>
                <a:latin typeface="+mn-lt"/>
                <a:cs typeface="+mn-cs"/>
              </a:rPr>
              <a:t>株式会社</a:t>
            </a:r>
            <a:r>
              <a:rPr kumimoji="1" lang="en-US" altLang="ja-JP" sz="1800" b="1" dirty="0">
                <a:solidFill>
                  <a:prstClr val="black"/>
                </a:solidFill>
                <a:latin typeface="+mn-lt"/>
                <a:cs typeface="+mn-cs"/>
              </a:rPr>
              <a:t>XXXX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905EB6C8-91B3-C9E7-2503-9168198E4F1E}"/>
              </a:ext>
            </a:extLst>
          </p:cNvPr>
          <p:cNvSpPr/>
          <p:nvPr/>
        </p:nvSpPr>
        <p:spPr bwMode="gray">
          <a:xfrm>
            <a:off x="127587" y="2326258"/>
            <a:ext cx="4653958" cy="281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（例）製造部　九州　太郎</a:t>
            </a:r>
            <a:endParaRPr lang="ja-JP" altLang="ja-JP" sz="1200" b="1" dirty="0"/>
          </a:p>
        </p:txBody>
      </p:sp>
      <p:sp>
        <p:nvSpPr>
          <p:cNvPr id="10" name="正方形/長方形 37">
            <a:extLst>
              <a:ext uri="{FF2B5EF4-FFF2-40B4-BE49-F238E27FC236}">
                <a16:creationId xmlns:a16="http://schemas.microsoft.com/office/drawing/2014/main" id="{FBCEBEFA-5C41-6C25-1E98-C58D1C61F710}"/>
              </a:ext>
            </a:extLst>
          </p:cNvPr>
          <p:cNvSpPr/>
          <p:nvPr/>
        </p:nvSpPr>
        <p:spPr bwMode="gray">
          <a:xfrm>
            <a:off x="4952995" y="1999111"/>
            <a:ext cx="4653958" cy="281653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 dirty="0">
                <a:solidFill>
                  <a:schemeClr val="bg1"/>
                </a:solidFill>
                <a:latin typeface="+mn-lt"/>
              </a:rPr>
              <a:t>参加者役職、所属、氏名②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9E73865-55E8-159D-D1B8-844E2B9BBB12}"/>
              </a:ext>
            </a:extLst>
          </p:cNvPr>
          <p:cNvSpPr/>
          <p:nvPr/>
        </p:nvSpPr>
        <p:spPr bwMode="gray">
          <a:xfrm>
            <a:off x="4952996" y="2326258"/>
            <a:ext cx="4653958" cy="281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（例）営業部　九州　花子</a:t>
            </a:r>
            <a:endParaRPr lang="ja-JP" altLang="ja-JP" sz="1200" b="1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76F9E19-D3D8-D780-9AB8-7630D05DA176}"/>
              </a:ext>
            </a:extLst>
          </p:cNvPr>
          <p:cNvSpPr/>
          <p:nvPr/>
        </p:nvSpPr>
        <p:spPr bwMode="gray">
          <a:xfrm>
            <a:off x="127586" y="2625110"/>
            <a:ext cx="4653958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</a:t>
            </a:r>
            <a:endParaRPr lang="ja-JP" altLang="ja-JP" sz="1200" b="1" dirty="0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29D8B91-EE1B-2AD4-4CBD-D1A265E6B023}"/>
              </a:ext>
            </a:extLst>
          </p:cNvPr>
          <p:cNvSpPr/>
          <p:nvPr/>
        </p:nvSpPr>
        <p:spPr bwMode="gray">
          <a:xfrm>
            <a:off x="4952994" y="2625110"/>
            <a:ext cx="4653958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</a:t>
            </a:r>
            <a:endParaRPr lang="ja-JP" altLang="ja-JP" sz="1200" b="1" dirty="0"/>
          </a:p>
        </p:txBody>
      </p:sp>
      <p:sp>
        <p:nvSpPr>
          <p:cNvPr id="26" name="正方形/長方形 37">
            <a:extLst>
              <a:ext uri="{FF2B5EF4-FFF2-40B4-BE49-F238E27FC236}">
                <a16:creationId xmlns:a16="http://schemas.microsoft.com/office/drawing/2014/main" id="{C2007BEE-FE24-B30C-2105-9FC201285412}"/>
              </a:ext>
            </a:extLst>
          </p:cNvPr>
          <p:cNvSpPr/>
          <p:nvPr/>
        </p:nvSpPr>
        <p:spPr bwMode="gray">
          <a:xfrm>
            <a:off x="127585" y="3195193"/>
            <a:ext cx="4653958" cy="281653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 dirty="0">
                <a:solidFill>
                  <a:schemeClr val="bg1"/>
                </a:solidFill>
                <a:latin typeface="+mn-lt"/>
              </a:rPr>
              <a:t>参加者連絡先①</a:t>
            </a:r>
          </a:p>
        </p:txBody>
      </p:sp>
      <p:sp>
        <p:nvSpPr>
          <p:cNvPr id="27" name="正方形/長方形 37">
            <a:extLst>
              <a:ext uri="{FF2B5EF4-FFF2-40B4-BE49-F238E27FC236}">
                <a16:creationId xmlns:a16="http://schemas.microsoft.com/office/drawing/2014/main" id="{75576160-6321-94F9-657C-45D89E70294D}"/>
              </a:ext>
            </a:extLst>
          </p:cNvPr>
          <p:cNvSpPr/>
          <p:nvPr/>
        </p:nvSpPr>
        <p:spPr bwMode="gray">
          <a:xfrm>
            <a:off x="4952994" y="3195193"/>
            <a:ext cx="4653958" cy="281653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 dirty="0">
                <a:solidFill>
                  <a:schemeClr val="bg1"/>
                </a:solidFill>
                <a:latin typeface="+mn-lt"/>
              </a:rPr>
              <a:t>参加者連絡先②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96DA2E6-A5B9-49A2-D52F-FA0F4B016C08}"/>
              </a:ext>
            </a:extLst>
          </p:cNvPr>
          <p:cNvSpPr/>
          <p:nvPr/>
        </p:nvSpPr>
        <p:spPr bwMode="gray">
          <a:xfrm>
            <a:off x="127585" y="3858065"/>
            <a:ext cx="4653958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                        </a:t>
            </a:r>
            <a:r>
              <a:rPr lang="en-US" altLang="ja-JP" sz="1200" b="1" dirty="0"/>
              <a:t>/</a:t>
            </a:r>
            <a:endParaRPr lang="ja-JP" altLang="ja-JP" sz="1200" b="1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5C74C84-9ADF-4DDC-D911-FFD5A010B7EF}"/>
              </a:ext>
            </a:extLst>
          </p:cNvPr>
          <p:cNvSpPr/>
          <p:nvPr/>
        </p:nvSpPr>
        <p:spPr bwMode="gray">
          <a:xfrm>
            <a:off x="127585" y="3524212"/>
            <a:ext cx="4653958" cy="281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（例）</a:t>
            </a:r>
            <a:r>
              <a:rPr lang="en-US" altLang="ja-JP" sz="1200" b="1" dirty="0"/>
              <a:t>000-0000-0000</a:t>
            </a:r>
            <a:r>
              <a:rPr lang="ja-JP" altLang="en-US" sz="1200" b="1" dirty="0"/>
              <a:t>　</a:t>
            </a:r>
            <a:r>
              <a:rPr lang="en-US" altLang="ja-JP" sz="1200" b="1" dirty="0"/>
              <a:t>/</a:t>
            </a:r>
            <a:r>
              <a:rPr lang="ja-JP" altLang="en-US" sz="1200" b="1" dirty="0"/>
              <a:t>　</a:t>
            </a:r>
            <a:r>
              <a:rPr lang="en-US" altLang="ja-JP" sz="1200" b="1" dirty="0"/>
              <a:t>xxx@xxxx.co.jp</a:t>
            </a:r>
            <a:endParaRPr lang="ja-JP" altLang="ja-JP" sz="1200" b="1" dirty="0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CDBD19E-C2D4-0C5A-3CBB-B166D176D3D3}"/>
              </a:ext>
            </a:extLst>
          </p:cNvPr>
          <p:cNvSpPr/>
          <p:nvPr/>
        </p:nvSpPr>
        <p:spPr bwMode="gray">
          <a:xfrm>
            <a:off x="4952994" y="3524212"/>
            <a:ext cx="4653958" cy="28165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（例）</a:t>
            </a:r>
            <a:r>
              <a:rPr lang="en-US" altLang="ja-JP" sz="1200" b="1" dirty="0"/>
              <a:t>000-0000-0000</a:t>
            </a:r>
            <a:r>
              <a:rPr lang="ja-JP" altLang="en-US" sz="1200" b="1" dirty="0"/>
              <a:t>　</a:t>
            </a:r>
            <a:r>
              <a:rPr lang="en-US" altLang="ja-JP" sz="1200" b="1" dirty="0"/>
              <a:t>/</a:t>
            </a:r>
            <a:r>
              <a:rPr lang="ja-JP" altLang="en-US" sz="1200" b="1" dirty="0"/>
              <a:t>　</a:t>
            </a:r>
            <a:r>
              <a:rPr lang="en-US" altLang="ja-JP" sz="1200" b="1" dirty="0"/>
              <a:t>xxx@xxxx.co.jp</a:t>
            </a:r>
            <a:endParaRPr lang="ja-JP" altLang="ja-JP" sz="1200" b="1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BCCF2E30-B0E1-6CA1-9D0D-74888A315C3F}"/>
              </a:ext>
            </a:extLst>
          </p:cNvPr>
          <p:cNvSpPr/>
          <p:nvPr/>
        </p:nvSpPr>
        <p:spPr bwMode="gray">
          <a:xfrm>
            <a:off x="4952994" y="3858064"/>
            <a:ext cx="4653958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                        </a:t>
            </a:r>
            <a:r>
              <a:rPr lang="en-US" altLang="ja-JP" sz="1200" b="1" dirty="0"/>
              <a:t>/</a:t>
            </a:r>
            <a:endParaRPr lang="ja-JP" altLang="ja-JP" sz="1200" b="1" dirty="0"/>
          </a:p>
        </p:txBody>
      </p:sp>
      <p:sp>
        <p:nvSpPr>
          <p:cNvPr id="2" name="正方形/長方形 37">
            <a:extLst>
              <a:ext uri="{FF2B5EF4-FFF2-40B4-BE49-F238E27FC236}">
                <a16:creationId xmlns:a16="http://schemas.microsoft.com/office/drawing/2014/main" id="{0808B21A-EF8D-0C20-5A3D-73EF2DBA5A7D}"/>
              </a:ext>
            </a:extLst>
          </p:cNvPr>
          <p:cNvSpPr/>
          <p:nvPr/>
        </p:nvSpPr>
        <p:spPr bwMode="gray">
          <a:xfrm>
            <a:off x="127588" y="4487566"/>
            <a:ext cx="9479367" cy="281653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 dirty="0">
                <a:solidFill>
                  <a:schemeClr val="bg1"/>
                </a:solidFill>
                <a:latin typeface="+mn-lt"/>
                <a:cs typeface="Arial"/>
              </a:rPr>
              <a:t>（ご参加される場合のみご回答ください）「懇親会」について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 　</a:t>
            </a:r>
            <a:r>
              <a:rPr kumimoji="1" lang="en-US" altLang="ja-JP" sz="1400" b="1" dirty="0">
                <a:solidFill>
                  <a:schemeClr val="bg1"/>
                </a:solidFill>
                <a:cs typeface="Arial"/>
              </a:rPr>
              <a:t>※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部会終了後～</a:t>
            </a:r>
            <a:r>
              <a:rPr kumimoji="1" lang="en-US" altLang="ja-JP" sz="1400" b="1" dirty="0">
                <a:solidFill>
                  <a:schemeClr val="bg1"/>
                </a:solidFill>
                <a:cs typeface="Arial"/>
              </a:rPr>
              <a:t>20:30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頃（途中退出可）、会費：</a:t>
            </a:r>
            <a:r>
              <a:rPr kumimoji="1" lang="en-US" altLang="ja-JP" sz="1400" b="1" dirty="0">
                <a:solidFill>
                  <a:schemeClr val="bg1"/>
                </a:solidFill>
                <a:cs typeface="Arial"/>
              </a:rPr>
              <a:t>3000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円</a:t>
            </a:r>
            <a:endParaRPr kumimoji="1" lang="ja-JP" altLang="en-US" sz="1400" b="1" dirty="0">
              <a:solidFill>
                <a:schemeClr val="bg1"/>
              </a:solidFill>
              <a:latin typeface="+mn-lt"/>
              <a:cs typeface="Arial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26B8F64-5038-9B4D-0752-301BEF5F8B8D}"/>
              </a:ext>
            </a:extLst>
          </p:cNvPr>
          <p:cNvSpPr/>
          <p:nvPr/>
        </p:nvSpPr>
        <p:spPr bwMode="gray">
          <a:xfrm>
            <a:off x="127587" y="4846404"/>
            <a:ext cx="9479367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（回答）参加者氏名：                        　　　　　　　　　／　領収書宛名（企業名ではない場合）：</a:t>
            </a:r>
            <a:endParaRPr lang="ja-JP" altLang="ja-JP" sz="1200" b="1" dirty="0"/>
          </a:p>
        </p:txBody>
      </p:sp>
      <p:sp>
        <p:nvSpPr>
          <p:cNvPr id="13" name="正方形/長方形 37">
            <a:extLst>
              <a:ext uri="{FF2B5EF4-FFF2-40B4-BE49-F238E27FC236}">
                <a16:creationId xmlns:a16="http://schemas.microsoft.com/office/drawing/2014/main" id="{4B7367BD-7875-9878-43EE-A6964A8391A1}"/>
              </a:ext>
            </a:extLst>
          </p:cNvPr>
          <p:cNvSpPr/>
          <p:nvPr/>
        </p:nvSpPr>
        <p:spPr bwMode="gray">
          <a:xfrm>
            <a:off x="127590" y="5437483"/>
            <a:ext cx="9479367" cy="281653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 dirty="0">
                <a:solidFill>
                  <a:schemeClr val="bg1"/>
                </a:solidFill>
                <a:latin typeface="+mn-lt"/>
                <a:cs typeface="Arial"/>
              </a:rPr>
              <a:t>（ご希望される場合のみご回答ください）</a:t>
            </a:r>
            <a:r>
              <a:rPr kumimoji="1" lang="en-US" altLang="ja-JP" sz="1400" b="1" dirty="0">
                <a:solidFill>
                  <a:schemeClr val="bg1"/>
                </a:solidFill>
                <a:latin typeface="+mn-lt"/>
                <a:cs typeface="Arial"/>
              </a:rPr>
              <a:t>1/14</a:t>
            </a:r>
            <a:r>
              <a:rPr kumimoji="1" lang="ja-JP" altLang="en-US" sz="1400" b="1" dirty="0">
                <a:solidFill>
                  <a:schemeClr val="bg1"/>
                </a:solidFill>
                <a:latin typeface="+mn-lt"/>
                <a:cs typeface="Arial"/>
              </a:rPr>
              <a:t>「個別相談会」について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 　</a:t>
            </a:r>
            <a:r>
              <a:rPr kumimoji="1" lang="en-US" altLang="ja-JP" sz="1400" b="1" dirty="0">
                <a:solidFill>
                  <a:schemeClr val="bg1"/>
                </a:solidFill>
                <a:cs typeface="Arial"/>
              </a:rPr>
              <a:t>※9:00-12:00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、</a:t>
            </a:r>
            <a:r>
              <a:rPr kumimoji="1" lang="en-US" altLang="ja-JP" sz="1400" b="1" dirty="0">
                <a:solidFill>
                  <a:schemeClr val="bg1"/>
                </a:solidFill>
                <a:cs typeface="Arial"/>
              </a:rPr>
              <a:t>1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社あたり</a:t>
            </a:r>
            <a:r>
              <a:rPr kumimoji="1" lang="en-US" altLang="ja-JP" sz="1400" b="1" dirty="0">
                <a:solidFill>
                  <a:schemeClr val="bg1"/>
                </a:solidFill>
                <a:cs typeface="Arial"/>
              </a:rPr>
              <a:t>20</a:t>
            </a:r>
            <a:r>
              <a:rPr kumimoji="1" lang="ja-JP" altLang="en-US" sz="1400" b="1" dirty="0">
                <a:solidFill>
                  <a:schemeClr val="bg1"/>
                </a:solidFill>
                <a:cs typeface="Arial"/>
              </a:rPr>
              <a:t>分程度</a:t>
            </a:r>
            <a:endParaRPr kumimoji="1" lang="en-US" altLang="ja-JP" sz="1400" b="1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8BF1CE26-EFF4-9846-B8D1-8CE738A9CB97}"/>
              </a:ext>
            </a:extLst>
          </p:cNvPr>
          <p:cNvSpPr/>
          <p:nvPr/>
        </p:nvSpPr>
        <p:spPr bwMode="gray">
          <a:xfrm>
            <a:off x="127589" y="5796321"/>
            <a:ext cx="9479367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（回答）株式会社駒井ハルテック　　／　参加者氏名：                        　　　　　　　　　</a:t>
            </a:r>
            <a:endParaRPr lang="ja-JP" altLang="ja-JP" sz="1200" b="1" dirty="0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D230394A-09D1-12B8-7F70-1BA0296A109E}"/>
              </a:ext>
            </a:extLst>
          </p:cNvPr>
          <p:cNvSpPr/>
          <p:nvPr/>
        </p:nvSpPr>
        <p:spPr bwMode="gray">
          <a:xfrm>
            <a:off x="127588" y="6326153"/>
            <a:ext cx="9479367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（回答）カナデビア株式会社　　　　／　参加者氏名：                        　　　　　　　　　</a:t>
            </a:r>
            <a:endParaRPr lang="ja-JP" altLang="ja-JP" sz="1200" b="1" dirty="0"/>
          </a:p>
        </p:txBody>
      </p:sp>
      <p:sp>
        <p:nvSpPr>
          <p:cNvPr id="4" name="正方形/長方形 37">
            <a:extLst>
              <a:ext uri="{FF2B5EF4-FFF2-40B4-BE49-F238E27FC236}">
                <a16:creationId xmlns:a16="http://schemas.microsoft.com/office/drawing/2014/main" id="{FA283D0A-EBB7-C997-6AF2-ABA68C4371B9}"/>
              </a:ext>
            </a:extLst>
          </p:cNvPr>
          <p:cNvSpPr/>
          <p:nvPr/>
        </p:nvSpPr>
        <p:spPr bwMode="gray">
          <a:xfrm>
            <a:off x="127586" y="1114242"/>
            <a:ext cx="9479367" cy="281653"/>
          </a:xfrm>
          <a:prstGeom prst="rect">
            <a:avLst/>
          </a:prstGeom>
          <a:solidFill>
            <a:schemeClr val="accent4"/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 dirty="0">
                <a:solidFill>
                  <a:schemeClr val="bg1"/>
                </a:solidFill>
                <a:latin typeface="+mn-lt"/>
                <a:cs typeface="Arial"/>
              </a:rPr>
              <a:t>ご参加を希望される部会に丸をつけてください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6E41ED1-5A4C-344F-EA1F-35F21895A3B0}"/>
              </a:ext>
            </a:extLst>
          </p:cNvPr>
          <p:cNvSpPr/>
          <p:nvPr/>
        </p:nvSpPr>
        <p:spPr bwMode="gray">
          <a:xfrm>
            <a:off x="127585" y="1473080"/>
            <a:ext cx="9479367" cy="452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990564" fontAlgn="auto"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ja-JP" altLang="en-US" sz="1200" b="1" dirty="0"/>
              <a:t>（回答）　　　　①風車部会（株式会社駒井ハルテック）　　　　　／　　　　　　②浮体式基礎部会（カナデビア株式会社）</a:t>
            </a:r>
            <a:endParaRPr lang="ja-JP" altLang="ja-JP" sz="1200" b="1" dirty="0"/>
          </a:p>
        </p:txBody>
      </p:sp>
      <p:sp>
        <p:nvSpPr>
          <p:cNvPr id="14" name="楕円 13">
            <a:extLst>
              <a:ext uri="{FF2B5EF4-FFF2-40B4-BE49-F238E27FC236}">
                <a16:creationId xmlns:a16="http://schemas.microsoft.com/office/drawing/2014/main" id="{547C81FE-9199-7C53-3FD9-C10CB9E77662}"/>
              </a:ext>
            </a:extLst>
          </p:cNvPr>
          <p:cNvSpPr/>
          <p:nvPr/>
        </p:nvSpPr>
        <p:spPr bwMode="gray">
          <a:xfrm>
            <a:off x="10033585" y="1440332"/>
            <a:ext cx="2845397" cy="576417"/>
          </a:xfrm>
          <a:prstGeom prst="ellipse">
            <a:avLst/>
          </a:prstGeom>
          <a:noFill/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24184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6D0FE7A6-A430-A2AE-FA41-42A0030CA43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9700506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639" imgH="639" progId="TCLayout.ActiveDocument.1">
                  <p:embed/>
                </p:oleObj>
              </mc:Choice>
              <mc:Fallback>
                <p:oleObj name="think-cellスライド" r:id="rId3" imgW="639" imgH="639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D0FE7A6-A430-A2AE-FA41-42A0030CA43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475E41F-97C3-6CDA-531F-1D3D65AC9E39}"/>
              </a:ext>
            </a:extLst>
          </p:cNvPr>
          <p:cNvGrpSpPr/>
          <p:nvPr/>
        </p:nvGrpSpPr>
        <p:grpSpPr>
          <a:xfrm>
            <a:off x="0" y="2785231"/>
            <a:ext cx="9906000" cy="4072769"/>
            <a:chOff x="0" y="2785231"/>
            <a:chExt cx="9906000" cy="4072769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083CDF01-00FF-2798-0D0E-1749F360C2E8}"/>
                </a:ext>
              </a:extLst>
            </p:cNvPr>
            <p:cNvGrpSpPr/>
            <p:nvPr/>
          </p:nvGrpSpPr>
          <p:grpSpPr>
            <a:xfrm>
              <a:off x="0" y="2785231"/>
              <a:ext cx="9906000" cy="4072769"/>
              <a:chOff x="0" y="2785231"/>
              <a:chExt cx="9906000" cy="4072769"/>
            </a:xfrm>
          </p:grpSpPr>
          <p:sp>
            <p:nvSpPr>
              <p:cNvPr id="6" name="正方形/長方形 5">
                <a:extLst>
                  <a:ext uri="{FF2B5EF4-FFF2-40B4-BE49-F238E27FC236}">
                    <a16:creationId xmlns:a16="http://schemas.microsoft.com/office/drawing/2014/main" id="{48872CAC-69B0-8295-535C-782192D80C6B}"/>
                  </a:ext>
                </a:extLst>
              </p:cNvPr>
              <p:cNvSpPr/>
              <p:nvPr/>
            </p:nvSpPr>
            <p:spPr bwMode="gray">
              <a:xfrm>
                <a:off x="0" y="2785231"/>
                <a:ext cx="9906000" cy="4072769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endParaRPr kumimoji="1" lang="ja-JP" alt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5" name="正方形/長方形 37">
                <a:extLst>
                  <a:ext uri="{FF2B5EF4-FFF2-40B4-BE49-F238E27FC236}">
                    <a16:creationId xmlns:a16="http://schemas.microsoft.com/office/drawing/2014/main" id="{41ED4E22-52D6-5D63-2344-44C525F452EE}"/>
                  </a:ext>
                </a:extLst>
              </p:cNvPr>
              <p:cNvSpPr/>
              <p:nvPr/>
            </p:nvSpPr>
            <p:spPr bwMode="gray">
              <a:xfrm>
                <a:off x="142875" y="2897036"/>
                <a:ext cx="5412299" cy="281653"/>
              </a:xfrm>
              <a:prstGeom prst="rect">
                <a:avLst/>
              </a:prstGeom>
              <a:solidFill>
                <a:schemeClr val="accent4"/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buFont typeface="Wingdings 2" pitchFamily="18" charset="2"/>
                  <a:buNone/>
                </a:pPr>
                <a:r>
                  <a:rPr kumimoji="1" lang="ja-JP" altLang="en-US" sz="1400" b="1">
                    <a:solidFill>
                      <a:schemeClr val="bg1"/>
                    </a:solidFill>
                    <a:latin typeface="+mn-lt"/>
                  </a:rPr>
                  <a:t>事業概要</a:t>
                </a:r>
              </a:p>
            </p:txBody>
          </p:sp>
          <p:sp>
            <p:nvSpPr>
              <p:cNvPr id="51" name="正方形/長方形 37">
                <a:extLst>
                  <a:ext uri="{FF2B5EF4-FFF2-40B4-BE49-F238E27FC236}">
                    <a16:creationId xmlns:a16="http://schemas.microsoft.com/office/drawing/2014/main" id="{5D8B6190-94C9-C1D7-2508-5235D1857C66}"/>
                  </a:ext>
                </a:extLst>
              </p:cNvPr>
              <p:cNvSpPr/>
              <p:nvPr/>
            </p:nvSpPr>
            <p:spPr bwMode="gray">
              <a:xfrm>
                <a:off x="142874" y="4616669"/>
                <a:ext cx="5419725" cy="281653"/>
              </a:xfrm>
              <a:prstGeom prst="rect">
                <a:avLst/>
              </a:prstGeom>
              <a:solidFill>
                <a:schemeClr val="accent4"/>
              </a:solidFill>
              <a:ln w="12700" algn="ctr">
                <a:noFill/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buFont typeface="Wingdings 2" pitchFamily="18" charset="2"/>
                  <a:buNone/>
                </a:pPr>
                <a:r>
                  <a:rPr kumimoji="1" lang="ja-JP" altLang="en-US" sz="1400" b="1">
                    <a:solidFill>
                      <a:schemeClr val="bg1"/>
                    </a:solidFill>
                    <a:latin typeface="+mn-lt"/>
                  </a:rPr>
                  <a:t>意見交換への期待・登壇企業にききたいこと　等</a:t>
                </a:r>
              </a:p>
            </p:txBody>
          </p:sp>
        </p:grpSp>
        <p:sp>
          <p:nvSpPr>
            <p:cNvPr id="52" name="正方形/長方形 37">
              <a:extLst>
                <a:ext uri="{FF2B5EF4-FFF2-40B4-BE49-F238E27FC236}">
                  <a16:creationId xmlns:a16="http://schemas.microsoft.com/office/drawing/2014/main" id="{84F7FFBA-77DB-39A8-E3CC-2042E956944D}"/>
                </a:ext>
              </a:extLst>
            </p:cNvPr>
            <p:cNvSpPr/>
            <p:nvPr/>
          </p:nvSpPr>
          <p:spPr bwMode="gray">
            <a:xfrm>
              <a:off x="130527" y="6354891"/>
              <a:ext cx="9674507" cy="402309"/>
            </a:xfrm>
            <a:prstGeom prst="rect">
              <a:avLst/>
            </a:prstGeom>
            <a:solidFill>
              <a:schemeClr val="bg1"/>
            </a:solidFill>
            <a:ln w="127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buFont typeface="Wingdings 2" pitchFamily="18" charset="2"/>
                <a:buNone/>
              </a:pPr>
              <a:r>
                <a:rPr kumimoji="1" lang="en-US" altLang="ja-JP" sz="1200">
                  <a:latin typeface="+mn-lt"/>
                </a:rPr>
                <a:t>【</a:t>
              </a:r>
              <a:r>
                <a:rPr kumimoji="1" lang="ja-JP" altLang="en-US" sz="1200">
                  <a:latin typeface="+mn-lt"/>
                </a:rPr>
                <a:t>担当窓口</a:t>
              </a:r>
              <a:r>
                <a:rPr kumimoji="1" lang="en-US" altLang="ja-JP" sz="1200">
                  <a:latin typeface="+mn-lt"/>
                </a:rPr>
                <a:t>】</a:t>
              </a:r>
            </a:p>
            <a:p>
              <a:pPr>
                <a:buFont typeface="Wingdings 2" pitchFamily="18" charset="2"/>
                <a:buNone/>
              </a:pPr>
              <a:r>
                <a:rPr kumimoji="1" lang="ja-JP" altLang="en-US" sz="1200">
                  <a:latin typeface="+mn-lt"/>
                </a:rPr>
                <a:t>担当者：ＸＸ　　</a:t>
              </a:r>
              <a:r>
                <a:rPr kumimoji="1" lang="en-US" altLang="ja-JP" sz="1200">
                  <a:latin typeface="+mn-lt"/>
                </a:rPr>
                <a:t>/</a:t>
              </a:r>
              <a:r>
                <a:rPr kumimoji="1" lang="ja-JP" altLang="en-US" sz="1200">
                  <a:latin typeface="+mn-lt"/>
                </a:rPr>
                <a:t>　</a:t>
              </a:r>
              <a:r>
                <a:rPr kumimoji="1" lang="en-US" altLang="ja-JP" sz="1200">
                  <a:latin typeface="+mn-lt"/>
                </a:rPr>
                <a:t>TEL</a:t>
              </a:r>
              <a:r>
                <a:rPr kumimoji="1" lang="ja-JP" altLang="en-US" sz="1200">
                  <a:latin typeface="+mn-lt"/>
                </a:rPr>
                <a:t>：ＸＸＸーＸＸＸＸーＸＸＸＸ　</a:t>
              </a:r>
              <a:r>
                <a:rPr kumimoji="1" lang="en-US" altLang="ja-JP" sz="1200">
                  <a:latin typeface="+mn-lt"/>
                </a:rPr>
                <a:t>/</a:t>
              </a:r>
              <a:r>
                <a:rPr kumimoji="1" lang="ja-JP" altLang="en-US" sz="1200">
                  <a:latin typeface="+mn-lt"/>
                </a:rPr>
                <a:t>　</a:t>
              </a:r>
              <a:r>
                <a:rPr kumimoji="1" lang="en-US" altLang="ja-JP" sz="1200">
                  <a:latin typeface="+mn-lt"/>
                </a:rPr>
                <a:t>E-mail</a:t>
              </a:r>
              <a:r>
                <a:rPr kumimoji="1" lang="ja-JP" altLang="en-US" sz="1200">
                  <a:latin typeface="+mn-lt"/>
                </a:rPr>
                <a:t>：ＸＸＸＸＸＸ＠・・・・・・・・・・・・</a:t>
              </a:r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163A64B7-9804-9446-596C-864F4FD60AD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A5FCFE5-FE56-4EF1-80A8-07776887C2A1}" type="slidenum">
              <a:rPr lang="ja-JP" altLang="en-US" smtClean="0"/>
              <a:pPr/>
              <a:t>2</a:t>
            </a:fld>
            <a:endParaRPr lang="ja-JP" alt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695E6922-A9A8-552B-C668-D90767EC8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000" y="79200"/>
            <a:ext cx="9072000" cy="615600"/>
          </a:xfrm>
        </p:spPr>
        <p:txBody>
          <a:bodyPr vert="horz" anchor="ctr"/>
          <a:lstStyle/>
          <a:p>
            <a:pPr algn="ctr"/>
            <a:r>
              <a:rPr kumimoji="1" lang="ja-JP" altLang="en-US" sz="2200"/>
              <a:t>九州経済産業局　洋上風力分野別部会（</a:t>
            </a:r>
            <a:r>
              <a:rPr kumimoji="1" lang="en-US" altLang="ja-JP" sz="2200"/>
              <a:t>XX</a:t>
            </a:r>
            <a:r>
              <a:rPr kumimoji="1" lang="ja-JP" altLang="en-US" sz="2200"/>
              <a:t>部会）企業紹介シート</a:t>
            </a:r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2EDBE6CB-CF91-67D2-0D78-F80ACF766065}"/>
              </a:ext>
            </a:extLst>
          </p:cNvPr>
          <p:cNvCxnSpPr>
            <a:cxnSpLocks/>
          </p:cNvCxnSpPr>
          <p:nvPr/>
        </p:nvCxnSpPr>
        <p:spPr bwMode="gray">
          <a:xfrm>
            <a:off x="0" y="614625"/>
            <a:ext cx="9906000" cy="0"/>
          </a:xfrm>
          <a:prstGeom prst="line">
            <a:avLst/>
          </a:prstGeom>
          <a:ln w="381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8292EE8-48F6-8703-78DA-5185A6616C3F}"/>
              </a:ext>
            </a:extLst>
          </p:cNvPr>
          <p:cNvSpPr/>
          <p:nvPr/>
        </p:nvSpPr>
        <p:spPr bwMode="gray">
          <a:xfrm>
            <a:off x="142875" y="794549"/>
            <a:ext cx="4653958" cy="435675"/>
          </a:xfrm>
          <a:prstGeom prst="rect">
            <a:avLst/>
          </a:prstGeom>
          <a:noFill/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800" b="1">
                <a:solidFill>
                  <a:prstClr val="black"/>
                </a:solidFill>
                <a:latin typeface="+mn-lt"/>
                <a:cs typeface="+mn-cs"/>
              </a:rPr>
              <a:t>株式会社</a:t>
            </a:r>
            <a:r>
              <a:rPr kumimoji="1" lang="en-US" altLang="ja-JP" sz="1800" b="1">
                <a:solidFill>
                  <a:prstClr val="black"/>
                </a:solidFill>
                <a:latin typeface="+mn-lt"/>
                <a:cs typeface="+mn-cs"/>
              </a:rPr>
              <a:t>XXXX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9D826B90-AD7D-142A-1D3C-8DF72F4DACA9}"/>
              </a:ext>
            </a:extLst>
          </p:cNvPr>
          <p:cNvGraphicFramePr>
            <a:graphicFrameLocks noGrp="1"/>
          </p:cNvGraphicFramePr>
          <p:nvPr/>
        </p:nvGraphicFramePr>
        <p:xfrm>
          <a:off x="4988576" y="794548"/>
          <a:ext cx="4816458" cy="1804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2093">
                  <a:extLst>
                    <a:ext uri="{9D8B030D-6E8A-4147-A177-3AD203B41FA5}">
                      <a16:colId xmlns:a16="http://schemas.microsoft.com/office/drawing/2014/main" val="2767260833"/>
                    </a:ext>
                  </a:extLst>
                </a:gridCol>
                <a:gridCol w="3314365">
                  <a:extLst>
                    <a:ext uri="{9D8B030D-6E8A-4147-A177-3AD203B41FA5}">
                      <a16:colId xmlns:a16="http://schemas.microsoft.com/office/drawing/2014/main" val="193768480"/>
                    </a:ext>
                  </a:extLst>
                </a:gridCol>
              </a:tblGrid>
              <a:tr h="434365">
                <a:tc>
                  <a:txBody>
                    <a:bodyPr/>
                    <a:lstStyle/>
                    <a:p>
                      <a:r>
                        <a:rPr kumimoji="1" lang="ja-JP" altLang="en-US" sz="1200" b="0">
                          <a:solidFill>
                            <a:schemeClr val="tx1"/>
                          </a:solidFill>
                        </a:rPr>
                        <a:t>本社所在地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497258"/>
                  </a:ext>
                </a:extLst>
              </a:tr>
              <a:tr h="342626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創業</a:t>
                      </a:r>
                      <a:r>
                        <a:rPr kumimoji="1" lang="en-US" altLang="ja-JP" sz="120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設立年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8219916"/>
                  </a:ext>
                </a:extLst>
              </a:tr>
              <a:tr h="342626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資本金</a:t>
                      </a:r>
                      <a:r>
                        <a:rPr kumimoji="1" lang="en-US" altLang="ja-JP" sz="120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従業員数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3887964"/>
                  </a:ext>
                </a:extLst>
              </a:tr>
              <a:tr h="342626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主要製品・サービス等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512139"/>
                  </a:ext>
                </a:extLst>
              </a:tr>
              <a:tr h="342626">
                <a:tc>
                  <a:txBody>
                    <a:bodyPr/>
                    <a:lstStyle/>
                    <a:p>
                      <a:r>
                        <a:rPr kumimoji="1" lang="ja-JP" altLang="en-US" sz="1200">
                          <a:solidFill>
                            <a:schemeClr val="tx1"/>
                          </a:solidFill>
                        </a:rPr>
                        <a:t>会社</a:t>
                      </a:r>
                      <a:r>
                        <a:rPr kumimoji="1" lang="en-US" altLang="ja-JP" sz="1200">
                          <a:solidFill>
                            <a:schemeClr val="tx1"/>
                          </a:solidFill>
                        </a:rPr>
                        <a:t>HP</a:t>
                      </a:r>
                      <a:endParaRPr kumimoji="1" lang="ja-JP" altLang="en-US" sz="12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57527"/>
                  </a:ext>
                </a:extLst>
              </a:tr>
            </a:tbl>
          </a:graphicData>
        </a:graphic>
      </p:graphicFrame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A53AE6DE-15D0-3584-ABA3-8E0397CDCB9E}"/>
              </a:ext>
            </a:extLst>
          </p:cNvPr>
          <p:cNvSpPr/>
          <p:nvPr/>
        </p:nvSpPr>
        <p:spPr bwMode="gray">
          <a:xfrm>
            <a:off x="1088202" y="2271619"/>
            <a:ext cx="1393310" cy="308492"/>
          </a:xfrm>
          <a:prstGeom prst="rect">
            <a:avLst/>
          </a:prstGeom>
          <a:solidFill>
            <a:schemeClr val="accent4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>
                <a:solidFill>
                  <a:schemeClr val="bg1"/>
                </a:solidFill>
                <a:latin typeface="+mn-lt"/>
                <a:cs typeface="+mn-cs"/>
              </a:rPr>
              <a:t>参入済み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DE95D81-6207-5CAF-2079-FCB8AE059F0B}"/>
              </a:ext>
            </a:extLst>
          </p:cNvPr>
          <p:cNvSpPr/>
          <p:nvPr/>
        </p:nvSpPr>
        <p:spPr bwMode="gray">
          <a:xfrm>
            <a:off x="2673255" y="2271619"/>
            <a:ext cx="1393310" cy="308492"/>
          </a:xfrm>
          <a:prstGeom prst="rect">
            <a:avLst/>
          </a:prstGeom>
          <a:solidFill>
            <a:schemeClr val="accent4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200" b="1">
                <a:solidFill>
                  <a:schemeClr val="bg1"/>
                </a:solidFill>
                <a:latin typeface="+mn-lt"/>
                <a:cs typeface="+mn-cs"/>
              </a:rPr>
              <a:t>参入検討中</a:t>
            </a:r>
            <a:endParaRPr kumimoji="1" lang="ja-JP" altLang="en-US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EF0AFCD-A857-6355-EB13-0FFC6DFEF94C}"/>
              </a:ext>
            </a:extLst>
          </p:cNvPr>
          <p:cNvSpPr/>
          <p:nvPr/>
        </p:nvSpPr>
        <p:spPr bwMode="gray">
          <a:xfrm>
            <a:off x="142875" y="3238500"/>
            <a:ext cx="5419725" cy="1266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en-US" altLang="ja-JP" sz="1200" b="1"/>
              <a:t>200</a:t>
            </a:r>
            <a:r>
              <a:rPr lang="ja-JP" altLang="en-US" sz="1200" b="1"/>
              <a:t>～</a:t>
            </a:r>
            <a:r>
              <a:rPr lang="en-US" altLang="ja-JP" sz="1200" b="1"/>
              <a:t>300</a:t>
            </a:r>
            <a:r>
              <a:rPr lang="ja-JP" altLang="en-US" sz="1200" b="1"/>
              <a:t>字程度</a:t>
            </a:r>
            <a:endParaRPr lang="ja-JP" altLang="ja-JP" sz="1200" b="1"/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A660D70-1C54-AFA7-6E86-17555056D47B}"/>
              </a:ext>
            </a:extLst>
          </p:cNvPr>
          <p:cNvSpPr/>
          <p:nvPr/>
        </p:nvSpPr>
        <p:spPr bwMode="gray">
          <a:xfrm>
            <a:off x="135449" y="4968003"/>
            <a:ext cx="5419725" cy="1266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en-US" altLang="ja-JP" sz="1200" b="1"/>
              <a:t>200~300</a:t>
            </a:r>
            <a:r>
              <a:rPr lang="ja-JP" altLang="en-US" sz="1200" b="1"/>
              <a:t>字程度</a:t>
            </a:r>
            <a:endParaRPr lang="ja-JP" altLang="ja-JP" sz="1200" b="1"/>
          </a:p>
        </p:txBody>
      </p:sp>
      <p:sp>
        <p:nvSpPr>
          <p:cNvPr id="45" name="正方形/長方形 37">
            <a:extLst>
              <a:ext uri="{FF2B5EF4-FFF2-40B4-BE49-F238E27FC236}">
                <a16:creationId xmlns:a16="http://schemas.microsoft.com/office/drawing/2014/main" id="{8207B63E-473D-B300-C457-0AC33D665E4C}"/>
              </a:ext>
            </a:extLst>
          </p:cNvPr>
          <p:cNvSpPr/>
          <p:nvPr/>
        </p:nvSpPr>
        <p:spPr bwMode="gray">
          <a:xfrm>
            <a:off x="6421560" y="2961718"/>
            <a:ext cx="3383474" cy="1608290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>
                <a:solidFill>
                  <a:schemeClr val="bg1"/>
                </a:solidFill>
                <a:latin typeface="+mn-lt"/>
              </a:rPr>
              <a:t>写真①</a:t>
            </a:r>
          </a:p>
        </p:txBody>
      </p:sp>
      <p:sp>
        <p:nvSpPr>
          <p:cNvPr id="46" name="正方形/長方形 37">
            <a:extLst>
              <a:ext uri="{FF2B5EF4-FFF2-40B4-BE49-F238E27FC236}">
                <a16:creationId xmlns:a16="http://schemas.microsoft.com/office/drawing/2014/main" id="{F95823EC-6B2C-3024-9C5A-1CF8964E1F19}"/>
              </a:ext>
            </a:extLst>
          </p:cNvPr>
          <p:cNvSpPr/>
          <p:nvPr/>
        </p:nvSpPr>
        <p:spPr bwMode="gray">
          <a:xfrm>
            <a:off x="6421560" y="4689848"/>
            <a:ext cx="3383474" cy="154498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algn="ctr">
            <a:noFill/>
            <a:miter lim="800000"/>
            <a:headEnd/>
            <a:tailEnd/>
          </a:ln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buFont typeface="Wingdings 2" pitchFamily="18" charset="2"/>
              <a:buNone/>
            </a:pPr>
            <a:r>
              <a:rPr kumimoji="1" lang="ja-JP" altLang="en-US" sz="1400" b="1">
                <a:solidFill>
                  <a:schemeClr val="bg1"/>
                </a:solidFill>
                <a:latin typeface="+mn-lt"/>
              </a:rPr>
              <a:t>写真②</a:t>
            </a:r>
          </a:p>
        </p:txBody>
      </p: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62EEE4C9-C2C5-A068-BD6C-868E74E5C63B}"/>
              </a:ext>
            </a:extLst>
          </p:cNvPr>
          <p:cNvGrpSpPr/>
          <p:nvPr/>
        </p:nvGrpSpPr>
        <p:grpSpPr>
          <a:xfrm>
            <a:off x="142875" y="1371074"/>
            <a:ext cx="4657725" cy="747451"/>
            <a:chOff x="142875" y="1371074"/>
            <a:chExt cx="4657725" cy="747451"/>
          </a:xfrm>
        </p:grpSpPr>
        <p:grpSp>
          <p:nvGrpSpPr>
            <p:cNvPr id="25" name="グループ化 24">
              <a:extLst>
                <a:ext uri="{FF2B5EF4-FFF2-40B4-BE49-F238E27FC236}">
                  <a16:creationId xmlns:a16="http://schemas.microsoft.com/office/drawing/2014/main" id="{84C699B3-79D7-17DB-217F-3C754C6F9A05}"/>
                </a:ext>
              </a:extLst>
            </p:cNvPr>
            <p:cNvGrpSpPr/>
            <p:nvPr/>
          </p:nvGrpSpPr>
          <p:grpSpPr>
            <a:xfrm>
              <a:off x="1085850" y="1371074"/>
              <a:ext cx="3714750" cy="747450"/>
              <a:chOff x="6558368" y="46018"/>
              <a:chExt cx="2982439" cy="534996"/>
            </a:xfrm>
          </p:grpSpPr>
          <p:sp>
            <p:nvSpPr>
              <p:cNvPr id="26" name="正方形/長方形 25">
                <a:extLst>
                  <a:ext uri="{FF2B5EF4-FFF2-40B4-BE49-F238E27FC236}">
                    <a16:creationId xmlns:a16="http://schemas.microsoft.com/office/drawing/2014/main" id="{82E5A66A-6BFE-AD9F-0B95-03E5F7BFD72F}"/>
                  </a:ext>
                </a:extLst>
              </p:cNvPr>
              <p:cNvSpPr/>
              <p:nvPr/>
            </p:nvSpPr>
            <p:spPr bwMode="gray">
              <a:xfrm>
                <a:off x="6558637" y="46018"/>
                <a:ext cx="720000" cy="252000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BBBCBC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r>
                  <a:rPr kumimoji="1" lang="ja-JP" altLang="en-US" sz="1200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調査</a:t>
                </a:r>
              </a:p>
            </p:txBody>
          </p:sp>
          <p:sp>
            <p:nvSpPr>
              <p:cNvPr id="27" name="正方形/長方形 26">
                <a:extLst>
                  <a:ext uri="{FF2B5EF4-FFF2-40B4-BE49-F238E27FC236}">
                    <a16:creationId xmlns:a16="http://schemas.microsoft.com/office/drawing/2014/main" id="{61CC475D-D34E-667E-0EC4-4A232AFFB6BE}"/>
                  </a:ext>
                </a:extLst>
              </p:cNvPr>
              <p:cNvSpPr/>
              <p:nvPr/>
            </p:nvSpPr>
            <p:spPr bwMode="gray">
              <a:xfrm>
                <a:off x="7312694" y="46018"/>
                <a:ext cx="720000" cy="252000"/>
              </a:xfrm>
              <a:prstGeom prst="rect">
                <a:avLst/>
              </a:prstGeom>
              <a:noFill/>
              <a:ln w="12700" algn="ctr">
                <a:solidFill>
                  <a:srgbClr val="BBBCBC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r>
                  <a:rPr kumimoji="1" lang="ja-JP" altLang="en-US" sz="1200" i="0" u="none" strike="noStrike" kern="1200" cap="none" spc="0" normalizeH="0" baseline="0" noProof="0">
                    <a:ln>
                      <a:noFill/>
                    </a:ln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風車製造</a:t>
                </a:r>
              </a:p>
            </p:txBody>
          </p:sp>
          <p:sp>
            <p:nvSpPr>
              <p:cNvPr id="28" name="正方形/長方形 27">
                <a:extLst>
                  <a:ext uri="{FF2B5EF4-FFF2-40B4-BE49-F238E27FC236}">
                    <a16:creationId xmlns:a16="http://schemas.microsoft.com/office/drawing/2014/main" id="{C604FF1C-21C0-6E3C-02AE-E2489D80E390}"/>
                  </a:ext>
                </a:extLst>
              </p:cNvPr>
              <p:cNvSpPr/>
              <p:nvPr/>
            </p:nvSpPr>
            <p:spPr bwMode="gray">
              <a:xfrm>
                <a:off x="8066751" y="46018"/>
                <a:ext cx="720000" cy="252000"/>
              </a:xfrm>
              <a:prstGeom prst="rect">
                <a:avLst/>
              </a:prstGeom>
              <a:solidFill>
                <a:schemeClr val="accent4"/>
              </a:solidFill>
              <a:ln w="12700" algn="ctr">
                <a:solidFill>
                  <a:srgbClr val="BBBCBC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r>
                  <a:rPr kumimoji="1" lang="ja-JP" altLang="en-US" sz="1200" b="1" i="0" u="none" strike="noStrike" kern="1200" cap="none" spc="0" normalizeH="0" baseline="0" noProof="0">
                    <a:ln>
                      <a:noFill/>
                    </a:ln>
                    <a:solidFill>
                      <a:schemeClr val="bg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基礎製造</a:t>
                </a:r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B90E2A7F-A979-0E21-FC36-F7357AF275E8}"/>
                  </a:ext>
                </a:extLst>
              </p:cNvPr>
              <p:cNvSpPr/>
              <p:nvPr/>
            </p:nvSpPr>
            <p:spPr bwMode="gray">
              <a:xfrm>
                <a:off x="6558368" y="329014"/>
                <a:ext cx="720000" cy="252000"/>
              </a:xfrm>
              <a:prstGeom prst="rect">
                <a:avLst/>
              </a:prstGeom>
              <a:noFill/>
              <a:ln w="12700" algn="ctr">
                <a:solidFill>
                  <a:srgbClr val="BBBCBC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r>
                  <a:rPr kumimoji="1" lang="ja-JP" altLang="en-US" sz="1200">
                    <a:latin typeface="+mn-lt"/>
                    <a:cs typeface="+mn-cs"/>
                  </a:rPr>
                  <a:t>設置</a:t>
                </a:r>
                <a:endParaRPr kumimoji="1" lang="ja-JP" altLang="en-US" sz="1200" i="0" u="none" strike="noStrike" kern="1200" cap="none" spc="0" normalizeH="0" baseline="0" noProof="0">
                  <a:ln>
                    <a:noFill/>
                  </a:ln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9E9287E7-EE95-B3B1-0ECE-16A27F8C0A78}"/>
                  </a:ext>
                </a:extLst>
              </p:cNvPr>
              <p:cNvSpPr/>
              <p:nvPr/>
            </p:nvSpPr>
            <p:spPr bwMode="gray">
              <a:xfrm>
                <a:off x="7310268" y="329014"/>
                <a:ext cx="720000" cy="252000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BBBCBC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r>
                  <a:rPr kumimoji="1" lang="en-US" altLang="ja-JP" sz="1200">
                    <a:solidFill>
                      <a:prstClr val="black"/>
                    </a:solidFill>
                    <a:latin typeface="+mn-lt"/>
                    <a:cs typeface="+mn-cs"/>
                  </a:rPr>
                  <a:t>O&amp;M</a:t>
                </a:r>
                <a:endParaRPr kumimoji="1" lang="ja-JP" alt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3B6D6ECB-ECAF-E8E1-F5DE-A3FBF7FFAF36}"/>
                  </a:ext>
                </a:extLst>
              </p:cNvPr>
              <p:cNvSpPr/>
              <p:nvPr/>
            </p:nvSpPr>
            <p:spPr bwMode="gray">
              <a:xfrm>
                <a:off x="8062168" y="329014"/>
                <a:ext cx="720000" cy="252000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BBBCBC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r>
                  <a:rPr kumimoji="1" lang="ja-JP" altLang="en-US" sz="1200">
                    <a:solidFill>
                      <a:prstClr val="black"/>
                    </a:solidFill>
                    <a:latin typeface="+mn-lt"/>
                    <a:cs typeface="+mn-cs"/>
                  </a:rPr>
                  <a:t>その他</a:t>
                </a:r>
                <a:endParaRPr kumimoji="1" lang="ja-JP" alt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6BFAF4BE-EDED-B7AD-B5A3-17F48A71787C}"/>
                  </a:ext>
                </a:extLst>
              </p:cNvPr>
              <p:cNvSpPr/>
              <p:nvPr/>
            </p:nvSpPr>
            <p:spPr bwMode="gray">
              <a:xfrm>
                <a:off x="8820807" y="46018"/>
                <a:ext cx="720000" cy="252000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solidFill>
                  <a:srgbClr val="BBBCBC"/>
                </a:solidFill>
                <a:miter lim="800000"/>
                <a:headEnd/>
                <a:tailEnd/>
              </a:ln>
            </p:spPr>
            <p:txBody>
  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90564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Pct val="100000"/>
                  <a:buFont typeface="Wingdings" panose="05000000000000000000" pitchFamily="2" charset="2"/>
                  <a:buNone/>
                  <a:tabLst/>
                </a:pPr>
                <a:r>
                  <a:rPr kumimoji="1" lang="ja-JP" altLang="en-US" sz="1200">
                    <a:solidFill>
                      <a:prstClr val="black"/>
                    </a:solidFill>
                    <a:latin typeface="+mn-lt"/>
                    <a:cs typeface="+mn-cs"/>
                  </a:rPr>
                  <a:t>電気系統</a:t>
                </a:r>
                <a:endParaRPr kumimoji="1" lang="ja-JP" altLang="en-US" sz="1200" b="0" i="0" u="none" strike="noStrike" kern="120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p:grpSp>
        <p:sp>
          <p:nvSpPr>
            <p:cNvPr id="48" name="四角形: 角を丸くする 47">
              <a:extLst>
                <a:ext uri="{FF2B5EF4-FFF2-40B4-BE49-F238E27FC236}">
                  <a16:creationId xmlns:a16="http://schemas.microsoft.com/office/drawing/2014/main" id="{B16FC076-912D-EA70-6DB6-86E2734CEC40}"/>
                </a:ext>
              </a:extLst>
            </p:cNvPr>
            <p:cNvSpPr/>
            <p:nvPr/>
          </p:nvSpPr>
          <p:spPr bwMode="gray">
            <a:xfrm>
              <a:off x="142875" y="1371075"/>
              <a:ext cx="828675" cy="747450"/>
            </a:xfrm>
            <a:prstGeom prst="roundRect">
              <a:avLst/>
            </a:prstGeom>
            <a:ln w="12700">
              <a:noFill/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r>
                <a:rPr kumimoji="1" lang="ja-JP" altLang="en-US" sz="1400" b="1" i="0" u="none" strike="noStrike" kern="1200" cap="none" spc="0" normalizeH="0" baseline="0" noProof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参入分野</a:t>
              </a:r>
            </a:p>
          </p:txBody>
        </p:sp>
      </p:grp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6D6D2C47-46D9-B914-CE9E-820DCEC96E61}"/>
              </a:ext>
            </a:extLst>
          </p:cNvPr>
          <p:cNvSpPr/>
          <p:nvPr/>
        </p:nvSpPr>
        <p:spPr bwMode="gray">
          <a:xfrm>
            <a:off x="155423" y="2192525"/>
            <a:ext cx="828675" cy="466681"/>
          </a:xfrm>
          <a:prstGeom prst="roundRect">
            <a:avLst/>
          </a:prstGeom>
          <a:ln w="12700">
            <a:noFill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参入状況</a:t>
            </a:r>
          </a:p>
        </p:txBody>
      </p:sp>
    </p:spTree>
    <p:extLst>
      <p:ext uri="{BB962C8B-B14F-4D97-AF65-F5344CB8AC3E}">
        <p14:creationId xmlns:p14="http://schemas.microsoft.com/office/powerpoint/2010/main" val="333797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D2302-2869-D7BB-9B5C-7BDDE7A52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66AFAF7B-F1D1-B48C-0FC7-6824EBB8859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9958131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3" imgW="639" imgH="639" progId="TCLayout.ActiveDocument.1">
                  <p:embed/>
                </p:oleObj>
              </mc:Choice>
              <mc:Fallback>
                <p:oleObj name="think-cellスライド" r:id="rId3" imgW="639" imgH="639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6AFAF7B-F1D1-B48C-0FC7-6824EBB8859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1D703B8F-20DB-823D-07C6-39E42C5E3CED}"/>
              </a:ext>
            </a:extLst>
          </p:cNvPr>
          <p:cNvGrpSpPr/>
          <p:nvPr/>
        </p:nvGrpSpPr>
        <p:grpSpPr>
          <a:xfrm>
            <a:off x="0" y="614625"/>
            <a:ext cx="9906000" cy="6243375"/>
            <a:chOff x="0" y="614625"/>
            <a:chExt cx="9906000" cy="6243375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0D15225C-6268-FF6B-FDCF-6BA6C91228DC}"/>
                </a:ext>
              </a:extLst>
            </p:cNvPr>
            <p:cNvSpPr/>
            <p:nvPr/>
          </p:nvSpPr>
          <p:spPr bwMode="gray">
            <a:xfrm>
              <a:off x="0" y="694799"/>
              <a:ext cx="9906000" cy="61632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270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9056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ct val="100000"/>
                <a:buFont typeface="Wingdings" panose="05000000000000000000" pitchFamily="2" charset="2"/>
                <a:buNone/>
                <a:tabLst/>
              </a:pPr>
              <a:endPara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6711CED7-6583-B84D-CF55-0BBA60617406}"/>
                </a:ext>
              </a:extLst>
            </p:cNvPr>
            <p:cNvCxnSpPr>
              <a:cxnSpLocks/>
            </p:cNvCxnSpPr>
            <p:nvPr/>
          </p:nvCxnSpPr>
          <p:spPr bwMode="gray">
            <a:xfrm>
              <a:off x="0" y="614625"/>
              <a:ext cx="9906000" cy="0"/>
            </a:xfrm>
            <a:prstGeom prst="line">
              <a:avLst/>
            </a:prstGeom>
            <a:ln w="381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正方形/長方形 37">
              <a:extLst>
                <a:ext uri="{FF2B5EF4-FFF2-40B4-BE49-F238E27FC236}">
                  <a16:creationId xmlns:a16="http://schemas.microsoft.com/office/drawing/2014/main" id="{5C5E7D1B-8A7C-2B60-F5F1-79A1BD4ABFBB}"/>
                </a:ext>
              </a:extLst>
            </p:cNvPr>
            <p:cNvSpPr/>
            <p:nvPr/>
          </p:nvSpPr>
          <p:spPr bwMode="gray">
            <a:xfrm>
              <a:off x="127591" y="4735865"/>
              <a:ext cx="4653958" cy="281653"/>
            </a:xfrm>
            <a:prstGeom prst="rect">
              <a:avLst/>
            </a:prstGeom>
            <a:solidFill>
              <a:schemeClr val="accent4"/>
            </a:solidFill>
            <a:ln w="1270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Font typeface="Wingdings 2" pitchFamily="18" charset="2"/>
                <a:buNone/>
              </a:pPr>
              <a:r>
                <a:rPr kumimoji="1" lang="ja-JP" altLang="en-US" sz="1400" b="1">
                  <a:solidFill>
                    <a:schemeClr val="bg1"/>
                  </a:solidFill>
                  <a:latin typeface="+mn-lt"/>
                </a:rPr>
                <a:t>参入時期・経緯・納入実績　</a:t>
              </a:r>
              <a:r>
                <a:rPr kumimoji="1" lang="en-US" altLang="ja-JP" sz="1400" b="1">
                  <a:solidFill>
                    <a:schemeClr val="bg1"/>
                  </a:solidFill>
                  <a:latin typeface="+mn-lt"/>
                </a:rPr>
                <a:t>※</a:t>
              </a:r>
              <a:r>
                <a:rPr kumimoji="1" lang="ja-JP" altLang="en-US" sz="1400" b="1">
                  <a:solidFill>
                    <a:schemeClr val="bg1"/>
                  </a:solidFill>
                  <a:latin typeface="+mn-lt"/>
                </a:rPr>
                <a:t>未参入の場合は検討状況</a:t>
              </a:r>
            </a:p>
          </p:txBody>
        </p:sp>
        <p:sp>
          <p:nvSpPr>
            <p:cNvPr id="18" name="正方形/長方形 37">
              <a:extLst>
                <a:ext uri="{FF2B5EF4-FFF2-40B4-BE49-F238E27FC236}">
                  <a16:creationId xmlns:a16="http://schemas.microsoft.com/office/drawing/2014/main" id="{175F2ECA-181F-F556-A873-1E0A48ACF059}"/>
                </a:ext>
              </a:extLst>
            </p:cNvPr>
            <p:cNvSpPr/>
            <p:nvPr/>
          </p:nvSpPr>
          <p:spPr bwMode="gray">
            <a:xfrm>
              <a:off x="127591" y="2622319"/>
              <a:ext cx="4653958" cy="281653"/>
            </a:xfrm>
            <a:prstGeom prst="rect">
              <a:avLst/>
            </a:prstGeom>
            <a:solidFill>
              <a:schemeClr val="accent4"/>
            </a:solidFill>
            <a:ln w="1270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Font typeface="Wingdings 2" pitchFamily="18" charset="2"/>
                <a:buNone/>
              </a:pPr>
              <a:r>
                <a:rPr kumimoji="1" lang="ja-JP" altLang="en-US" sz="1400" b="1">
                  <a:solidFill>
                    <a:schemeClr val="bg1"/>
                  </a:solidFill>
                  <a:latin typeface="+mn-lt"/>
                </a:rPr>
                <a:t>洋上風力発電産業への参入状況</a:t>
              </a:r>
            </a:p>
          </p:txBody>
        </p:sp>
        <p:sp>
          <p:nvSpPr>
            <p:cNvPr id="20" name="正方形/長方形 37">
              <a:extLst>
                <a:ext uri="{FF2B5EF4-FFF2-40B4-BE49-F238E27FC236}">
                  <a16:creationId xmlns:a16="http://schemas.microsoft.com/office/drawing/2014/main" id="{A60625CF-AF50-28C8-44ED-6E35B615B5AE}"/>
                </a:ext>
              </a:extLst>
            </p:cNvPr>
            <p:cNvSpPr/>
            <p:nvPr/>
          </p:nvSpPr>
          <p:spPr bwMode="gray">
            <a:xfrm>
              <a:off x="5111057" y="2622319"/>
              <a:ext cx="4653958" cy="281653"/>
            </a:xfrm>
            <a:prstGeom prst="rect">
              <a:avLst/>
            </a:prstGeom>
            <a:solidFill>
              <a:schemeClr val="accent4"/>
            </a:solidFill>
            <a:ln w="1270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Font typeface="Wingdings 2" pitchFamily="18" charset="2"/>
                <a:buNone/>
              </a:pPr>
              <a:r>
                <a:rPr kumimoji="1" lang="ja-JP" altLang="en-US" sz="1400" b="1">
                  <a:solidFill>
                    <a:schemeClr val="bg1"/>
                  </a:solidFill>
                  <a:latin typeface="+mn-lt"/>
                </a:rPr>
                <a:t>保有設備等</a:t>
              </a:r>
            </a:p>
          </p:txBody>
        </p:sp>
        <p:sp>
          <p:nvSpPr>
            <p:cNvPr id="24" name="正方形/長方形 37">
              <a:extLst>
                <a:ext uri="{FF2B5EF4-FFF2-40B4-BE49-F238E27FC236}">
                  <a16:creationId xmlns:a16="http://schemas.microsoft.com/office/drawing/2014/main" id="{4FF67F01-E54D-CC2E-9F42-AE6F6525B4C5}"/>
                </a:ext>
              </a:extLst>
            </p:cNvPr>
            <p:cNvSpPr/>
            <p:nvPr/>
          </p:nvSpPr>
          <p:spPr bwMode="gray">
            <a:xfrm>
              <a:off x="127591" y="1181405"/>
              <a:ext cx="4653958" cy="281653"/>
            </a:xfrm>
            <a:prstGeom prst="rect">
              <a:avLst/>
            </a:prstGeom>
            <a:solidFill>
              <a:schemeClr val="accent4"/>
            </a:solidFill>
            <a:ln w="1270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Font typeface="Wingdings 2" pitchFamily="18" charset="2"/>
                <a:buNone/>
              </a:pPr>
              <a:r>
                <a:rPr kumimoji="1" lang="ja-JP" altLang="en-US" sz="1400" b="1">
                  <a:solidFill>
                    <a:schemeClr val="bg1"/>
                  </a:solidFill>
                  <a:latin typeface="+mn-lt"/>
                </a:rPr>
                <a:t>主要取引先</a:t>
              </a:r>
            </a:p>
          </p:txBody>
        </p:sp>
        <p:sp>
          <p:nvSpPr>
            <p:cNvPr id="39" name="正方形/長方形 37">
              <a:extLst>
                <a:ext uri="{FF2B5EF4-FFF2-40B4-BE49-F238E27FC236}">
                  <a16:creationId xmlns:a16="http://schemas.microsoft.com/office/drawing/2014/main" id="{DD70BCEF-292A-182C-2BFB-92544A5855FD}"/>
                </a:ext>
              </a:extLst>
            </p:cNvPr>
            <p:cNvSpPr/>
            <p:nvPr/>
          </p:nvSpPr>
          <p:spPr bwMode="gray">
            <a:xfrm>
              <a:off x="5111057" y="1181405"/>
              <a:ext cx="4653958" cy="281653"/>
            </a:xfrm>
            <a:prstGeom prst="rect">
              <a:avLst/>
            </a:prstGeom>
            <a:solidFill>
              <a:schemeClr val="accent4"/>
            </a:solidFill>
            <a:ln w="1270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Font typeface="Wingdings 2" pitchFamily="18" charset="2"/>
                <a:buNone/>
              </a:pPr>
              <a:r>
                <a:rPr kumimoji="1" lang="ja-JP" altLang="en-US" sz="1400" b="1">
                  <a:solidFill>
                    <a:schemeClr val="bg1"/>
                  </a:solidFill>
                  <a:latin typeface="+mn-lt"/>
                </a:rPr>
                <a:t>各種資格・適合規格・施工技術等</a:t>
              </a:r>
            </a:p>
          </p:txBody>
        </p:sp>
        <p:sp>
          <p:nvSpPr>
            <p:cNvPr id="4" name="正方形/長方形 37">
              <a:extLst>
                <a:ext uri="{FF2B5EF4-FFF2-40B4-BE49-F238E27FC236}">
                  <a16:creationId xmlns:a16="http://schemas.microsoft.com/office/drawing/2014/main" id="{0E84A1DA-28B0-C369-22E5-297D658EB103}"/>
                </a:ext>
              </a:extLst>
            </p:cNvPr>
            <p:cNvSpPr/>
            <p:nvPr/>
          </p:nvSpPr>
          <p:spPr bwMode="gray">
            <a:xfrm>
              <a:off x="5124453" y="4735864"/>
              <a:ext cx="4653958" cy="281653"/>
            </a:xfrm>
            <a:prstGeom prst="rect">
              <a:avLst/>
            </a:prstGeom>
            <a:solidFill>
              <a:schemeClr val="accent4"/>
            </a:solidFill>
            <a:ln w="12700" algn="ctr">
              <a:noFill/>
              <a:miter lim="800000"/>
              <a:headEnd/>
              <a:tailEnd/>
            </a:ln>
          </p:spPr>
          <p:txBody>
  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buFont typeface="Wingdings 2" pitchFamily="18" charset="2"/>
                <a:buNone/>
              </a:pPr>
              <a:r>
                <a:rPr kumimoji="1" lang="ja-JP" altLang="en-US" sz="1400" b="1">
                  <a:solidFill>
                    <a:schemeClr val="bg1"/>
                  </a:solidFill>
                  <a:latin typeface="+mn-lt"/>
                </a:rPr>
                <a:t>風力発電分野において抱えている課題</a:t>
              </a:r>
            </a:p>
          </p:txBody>
        </p:sp>
      </p:grp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45B0DF2-9E37-4439-850E-EE456A8C33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2364570" y="6534836"/>
            <a:ext cx="180000" cy="169200"/>
          </a:xfrm>
        </p:spPr>
        <p:txBody>
          <a:bodyPr/>
          <a:lstStyle/>
          <a:p>
            <a:fld id="{AA5FCFE5-FE56-4EF1-80A8-07776887C2A1}" type="slidenum">
              <a:rPr lang="ja-JP" altLang="en-US" smtClean="0"/>
              <a:pPr/>
              <a:t>3</a:t>
            </a:fld>
            <a:endParaRPr lang="ja-JP" altLang="en-US"/>
          </a:p>
        </p:txBody>
      </p:sp>
      <p:sp>
        <p:nvSpPr>
          <p:cNvPr id="5" name="タイトル 4">
            <a:extLst>
              <a:ext uri="{FF2B5EF4-FFF2-40B4-BE49-F238E27FC236}">
                <a16:creationId xmlns:a16="http://schemas.microsoft.com/office/drawing/2014/main" id="{F4F94FB5-B67A-E31D-93A3-43A8CD8A9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000" y="79200"/>
            <a:ext cx="9072000" cy="615600"/>
          </a:xfrm>
        </p:spPr>
        <p:txBody>
          <a:bodyPr vert="horz" anchor="ctr"/>
          <a:lstStyle/>
          <a:p>
            <a:pPr algn="ctr"/>
            <a:r>
              <a:rPr kumimoji="1" lang="ja-JP" altLang="en-US" sz="2200"/>
              <a:t>九州経済産業局　洋上風力分野別部会（</a:t>
            </a:r>
            <a:r>
              <a:rPr kumimoji="1" lang="en-US" altLang="ja-JP" sz="2200"/>
              <a:t>XX</a:t>
            </a:r>
            <a:r>
              <a:rPr kumimoji="1" lang="ja-JP" altLang="en-US" sz="2200"/>
              <a:t>部会）企業紹介シート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876EE143-72AD-97E5-5C9B-20461B584B75}"/>
              </a:ext>
            </a:extLst>
          </p:cNvPr>
          <p:cNvSpPr/>
          <p:nvPr/>
        </p:nvSpPr>
        <p:spPr bwMode="gray">
          <a:xfrm>
            <a:off x="127591" y="713444"/>
            <a:ext cx="4653958" cy="384533"/>
          </a:xfrm>
          <a:prstGeom prst="rect">
            <a:avLst/>
          </a:prstGeom>
          <a:solidFill>
            <a:schemeClr val="bg1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None/>
              <a:tabLst/>
            </a:pPr>
            <a:r>
              <a:rPr kumimoji="1" lang="ja-JP" altLang="en-US" sz="1800" b="1">
                <a:solidFill>
                  <a:prstClr val="black"/>
                </a:solidFill>
                <a:latin typeface="+mn-lt"/>
                <a:cs typeface="+mn-cs"/>
              </a:rPr>
              <a:t>株式会社</a:t>
            </a:r>
            <a:r>
              <a:rPr kumimoji="1" lang="en-US" altLang="ja-JP" sz="1800" b="1">
                <a:solidFill>
                  <a:prstClr val="black"/>
                </a:solidFill>
                <a:latin typeface="+mn-lt"/>
                <a:cs typeface="+mn-cs"/>
              </a:rPr>
              <a:t>XXXX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33C4C2E-BBDC-2D67-A861-E36E045F2682}"/>
              </a:ext>
            </a:extLst>
          </p:cNvPr>
          <p:cNvSpPr/>
          <p:nvPr/>
        </p:nvSpPr>
        <p:spPr bwMode="gray">
          <a:xfrm>
            <a:off x="127591" y="1543759"/>
            <a:ext cx="4653958" cy="9601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en-US" altLang="ja-JP" sz="1200" b="1"/>
              <a:t>150</a:t>
            </a:r>
            <a:r>
              <a:rPr lang="ja-JP" altLang="en-US" sz="1200" b="1"/>
              <a:t>字程度</a:t>
            </a:r>
            <a:endParaRPr lang="ja-JP" altLang="ja-JP" sz="1200" b="1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CC7B51CB-2DC6-09D9-768B-7EFFDE74C81B}"/>
              </a:ext>
            </a:extLst>
          </p:cNvPr>
          <p:cNvSpPr/>
          <p:nvPr/>
        </p:nvSpPr>
        <p:spPr bwMode="gray">
          <a:xfrm>
            <a:off x="127591" y="2984673"/>
            <a:ext cx="4653959" cy="1619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ja-JP" altLang="en-US" sz="1200" b="1"/>
              <a:t>～</a:t>
            </a:r>
            <a:r>
              <a:rPr lang="en-US" altLang="ja-JP" sz="1200" b="1"/>
              <a:t>300</a:t>
            </a:r>
            <a:r>
              <a:rPr lang="ja-JP" altLang="en-US" sz="1200" b="1"/>
              <a:t>字程度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40328A94-817F-D5D0-A1C4-95378740857D}"/>
              </a:ext>
            </a:extLst>
          </p:cNvPr>
          <p:cNvSpPr/>
          <p:nvPr/>
        </p:nvSpPr>
        <p:spPr bwMode="gray">
          <a:xfrm>
            <a:off x="5111057" y="1543759"/>
            <a:ext cx="4653958" cy="9601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en-US" altLang="ja-JP" sz="1200" b="1"/>
              <a:t>150</a:t>
            </a:r>
            <a:r>
              <a:rPr lang="ja-JP" altLang="en-US" sz="1200" b="1"/>
              <a:t>字程度</a:t>
            </a:r>
            <a:endParaRPr lang="ja-JP" altLang="ja-JP" sz="1200" b="1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CAAA2D8-8363-3AA2-1849-9BAB72CC3C7F}"/>
              </a:ext>
            </a:extLst>
          </p:cNvPr>
          <p:cNvSpPr/>
          <p:nvPr/>
        </p:nvSpPr>
        <p:spPr bwMode="gray">
          <a:xfrm>
            <a:off x="5111057" y="2984673"/>
            <a:ext cx="4653959" cy="1619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ja-JP" altLang="en-US" sz="1200" b="1"/>
              <a:t>～</a:t>
            </a:r>
            <a:r>
              <a:rPr lang="en-US" altLang="ja-JP" sz="1200" b="1"/>
              <a:t>300</a:t>
            </a:r>
            <a:r>
              <a:rPr lang="ja-JP" altLang="en-US" sz="1200" b="1"/>
              <a:t>字程度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B2B7C82B-3A64-1859-A4FF-8B63BC272524}"/>
              </a:ext>
            </a:extLst>
          </p:cNvPr>
          <p:cNvSpPr/>
          <p:nvPr/>
        </p:nvSpPr>
        <p:spPr bwMode="gray">
          <a:xfrm>
            <a:off x="127591" y="5122581"/>
            <a:ext cx="4653959" cy="1619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ja-JP" altLang="en-US" sz="1200" b="1"/>
              <a:t>～</a:t>
            </a:r>
            <a:r>
              <a:rPr lang="en-US" altLang="ja-JP" sz="1200" b="1"/>
              <a:t>300</a:t>
            </a:r>
            <a:r>
              <a:rPr lang="ja-JP" altLang="en-US" sz="1200" b="1"/>
              <a:t>字程度</a:t>
            </a: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D4FF687-3D97-063C-1E1C-ACBDDE2D5948}"/>
              </a:ext>
            </a:extLst>
          </p:cNvPr>
          <p:cNvSpPr/>
          <p:nvPr/>
        </p:nvSpPr>
        <p:spPr bwMode="gray">
          <a:xfrm>
            <a:off x="5111057" y="5122581"/>
            <a:ext cx="4653959" cy="161907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 algn="ctr">
            <a:solidFill>
              <a:schemeClr val="tx1"/>
            </a:solidFill>
            <a:miter lim="800000"/>
            <a:headEnd/>
            <a:tailEnd/>
          </a:ln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71450" indent="-171450" defTabSz="990564" fontAlgn="auto"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u"/>
            </a:pPr>
            <a:r>
              <a:rPr lang="ja-JP" altLang="en-US" sz="1200" b="1"/>
              <a:t>～</a:t>
            </a:r>
            <a:r>
              <a:rPr lang="en-US" altLang="ja-JP" sz="1200" b="1"/>
              <a:t>300</a:t>
            </a:r>
            <a:r>
              <a:rPr lang="ja-JP" altLang="en-US" sz="1200" b="1"/>
              <a:t>字程度</a:t>
            </a:r>
          </a:p>
        </p:txBody>
      </p:sp>
    </p:spTree>
    <p:extLst>
      <p:ext uri="{BB962C8B-B14F-4D97-AF65-F5344CB8AC3E}">
        <p14:creationId xmlns:p14="http://schemas.microsoft.com/office/powerpoint/2010/main" val="33153464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E4P_STYLE_ID" val="35e8e40f-b990-41de-a0fc-543397efce71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DT Template_A4_J_202501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 Font2024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プレゼンテーション1" id="{77F3E607-9B4E-4D4D-A3AF-6325278A43F0}" vid="{1F33444B-0306-4194-B27B-6473E098407F}"/>
    </a:ext>
  </a:extLst>
</a:theme>
</file>

<file path=ppt/theme/theme2.xml><?xml version="1.0" encoding="utf-8"?>
<a:theme xmlns:a="http://schemas.openxmlformats.org/drawingml/2006/main" name="DT Template_A4_J_202501_基本版②">
  <a:themeElements>
    <a:clrScheme name="DT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43B02A"/>
      </a:accent2>
      <a:accent3>
        <a:srgbClr val="26890D"/>
      </a:accent3>
      <a:accent4>
        <a:srgbClr val="046A38"/>
      </a:accent4>
      <a:accent5>
        <a:srgbClr val="0D8390"/>
      </a:accent5>
      <a:accent6>
        <a:srgbClr val="007CB0"/>
      </a:accent6>
      <a:hlink>
        <a:srgbClr val="00A3E0"/>
      </a:hlink>
      <a:folHlink>
        <a:srgbClr val="7F7F7F"/>
      </a:folHlink>
    </a:clrScheme>
    <a:fontScheme name="Deloitte Font2024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rgbClr val="BBBCBC"/>
        </a:solidFill>
        <a:ln w="12700" algn="ctr">
          <a:solidFill>
            <a:srgbClr val="BBBCBC"/>
          </a:solidFill>
          <a:miter lim="800000"/>
          <a:headEnd/>
          <a:tailEnd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spDef>
    <a:lnDef>
      <a:spPr bwMode="gray">
        <a:ln w="12700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none" lIns="0" tIns="0" rIns="0" bIns="0" rtlCol="0">
        <a:spAutoFit/>
      </a:bodyPr>
      <a:lstStyle>
        <a:defPPr marL="0" marR="0" indent="0" algn="l" defTabSz="990564" rtl="0" eaLnBrk="1" fontAlgn="auto" latinLnBrk="0" hangingPunct="1">
          <a:lnSpc>
            <a:spcPct val="100000"/>
          </a:lnSpc>
          <a:spcBef>
            <a:spcPts val="0"/>
          </a:spcBef>
          <a:spcAft>
            <a:spcPts val="0"/>
          </a:spcAft>
          <a:buClrTx/>
          <a:buSzPct val="100000"/>
          <a:buFont typeface="Wingdings" panose="05000000000000000000" pitchFamily="2" charset="2"/>
          <a:buNone/>
          <a:tabLst/>
          <a:defRPr kumimoji="1" sz="1200" b="0" i="0" u="none" strike="noStrike" kern="1200" cap="none" spc="0" normalizeH="0" baseline="0" noProof="0" dirty="0" smtClean="0">
            <a:ln>
              <a:noFill/>
            </a:ln>
            <a:solidFill>
              <a:prstClr val="black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プレゼンテーション1" id="{77F3E607-9B4E-4D4D-A3AF-6325278A43F0}" vid="{F6851DB0-BB52-4FE1-9463-7281DB83CD5D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新テンプレート</Template>
  <TotalTime>0</TotalTime>
  <Words>398</Words>
  <Application>Microsoft Office PowerPoint</Application>
  <PresentationFormat>A4 210 x 297 mm</PresentationFormat>
  <Paragraphs>63</Paragraphs>
  <Slides>3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1" baseType="lpstr">
      <vt:lpstr>Arial</vt:lpstr>
      <vt:lpstr>Calibri</vt:lpstr>
      <vt:lpstr>Verdana</vt:lpstr>
      <vt:lpstr>Wingdings</vt:lpstr>
      <vt:lpstr>Wingdings 2</vt:lpstr>
      <vt:lpstr>DT Template_A4_J_202501</vt:lpstr>
      <vt:lpstr>DT Template_A4_J_202501_基本版②</vt:lpstr>
      <vt:lpstr>think-cellスライド</vt:lpstr>
      <vt:lpstr>九州経済産業局　洋上風力分野別部会　参加申込様式</vt:lpstr>
      <vt:lpstr>九州経済産業局　洋上風力分野別部会（XX部会）企業紹介シート</vt:lpstr>
      <vt:lpstr>九州経済産業局　洋上風力分野別部会（XX部会）企業紹介シート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2025-12-01T00:39:14Z</dcterms:created>
  <dcterms:modified xsi:type="dcterms:W3CDTF">2025-12-01T00:39:28Z</dcterms:modified>
  <cp:category/>
  <cp:contentStatus/>
</cp:coreProperties>
</file>